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7"/>
  </p:notesMasterIdLst>
  <p:handoutMasterIdLst>
    <p:handoutMasterId r:id="rId68"/>
  </p:handoutMasterIdLst>
  <p:sldIdLst>
    <p:sldId id="294" r:id="rId2"/>
    <p:sldId id="295" r:id="rId3"/>
    <p:sldId id="296" r:id="rId4"/>
    <p:sldId id="297" r:id="rId5"/>
    <p:sldId id="298" r:id="rId6"/>
    <p:sldId id="270" r:id="rId7"/>
    <p:sldId id="272" r:id="rId8"/>
    <p:sldId id="273" r:id="rId9"/>
    <p:sldId id="274" r:id="rId10"/>
    <p:sldId id="275" r:id="rId11"/>
    <p:sldId id="276" r:id="rId12"/>
    <p:sldId id="277" r:id="rId13"/>
    <p:sldId id="278" r:id="rId14"/>
    <p:sldId id="279" r:id="rId15"/>
    <p:sldId id="26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324" r:id="rId31"/>
    <p:sldId id="326" r:id="rId32"/>
    <p:sldId id="328" r:id="rId33"/>
    <p:sldId id="330" r:id="rId34"/>
    <p:sldId id="332" r:id="rId35"/>
    <p:sldId id="334" r:id="rId36"/>
    <p:sldId id="336" r:id="rId37"/>
    <p:sldId id="338" r:id="rId38"/>
    <p:sldId id="340" r:id="rId39"/>
    <p:sldId id="342" r:id="rId40"/>
    <p:sldId id="344" r:id="rId41"/>
    <p:sldId id="346" r:id="rId42"/>
    <p:sldId id="348" r:id="rId43"/>
    <p:sldId id="350" r:id="rId44"/>
    <p:sldId id="352" r:id="rId45"/>
    <p:sldId id="354" r:id="rId46"/>
    <p:sldId id="356" r:id="rId47"/>
    <p:sldId id="358" r:id="rId48"/>
    <p:sldId id="360" r:id="rId49"/>
    <p:sldId id="362" r:id="rId50"/>
    <p:sldId id="364" r:id="rId51"/>
    <p:sldId id="366" r:id="rId52"/>
    <p:sldId id="368" r:id="rId53"/>
    <p:sldId id="370" r:id="rId54"/>
    <p:sldId id="372" r:id="rId55"/>
    <p:sldId id="374" r:id="rId56"/>
    <p:sldId id="376" r:id="rId57"/>
    <p:sldId id="378" r:id="rId58"/>
    <p:sldId id="380" r:id="rId59"/>
    <p:sldId id="382" r:id="rId60"/>
    <p:sldId id="384" r:id="rId61"/>
    <p:sldId id="386" r:id="rId62"/>
    <p:sldId id="388" r:id="rId63"/>
    <p:sldId id="390" r:id="rId64"/>
    <p:sldId id="392" r:id="rId65"/>
    <p:sldId id="394" r:id="rId66"/>
  </p:sldIdLst>
  <p:sldSz cx="9144000" cy="6858000" type="screen4x3"/>
  <p:notesSz cx="7010400" cy="9296400"/>
  <p:embeddedFontLst>
    <p:embeddedFont>
      <p:font typeface="Akzidenz Grotesk BE Bold" panose="02000503050000020004" pitchFamily="50" charset="0"/>
      <p:bold r:id="rId69"/>
      <p:boldItalic r:id="rId70"/>
    </p:embeddedFont>
    <p:embeddedFont>
      <p:font typeface="Akzidenz Grotesk BE Regular" panose="02000503030000020003" pitchFamily="50" charset="0"/>
      <p:regular r:id="rId71"/>
      <p:italic r:id="rId72"/>
    </p:embeddedFont>
    <p:embeddedFont>
      <p:font typeface="Brusher" panose="00000500000000000000" pitchFamily="2" charset="0"/>
      <p:regular r:id="rId73"/>
    </p:embeddedFont>
    <p:embeddedFont>
      <p:font typeface="Calibri" panose="020F0502020204030204" pitchFamily="34" charset="0"/>
      <p:regular r:id="rId74"/>
      <p:bold r:id="rId75"/>
      <p:italic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62"/>
    <a:srgbClr val="EF3125"/>
    <a:srgbClr val="00A8CF"/>
    <a:srgbClr val="FF6F00"/>
    <a:srgbClr val="F15A51"/>
    <a:srgbClr val="14B9CA"/>
    <a:srgbClr val="1195A3"/>
    <a:srgbClr val="12A3B2"/>
    <a:srgbClr val="08D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autoAdjust="0"/>
  </p:normalViewPr>
  <p:slideViewPr>
    <p:cSldViewPr snapToGrid="0">
      <p:cViewPr varScale="1">
        <p:scale>
          <a:sx n="86" d="100"/>
          <a:sy n="86" d="100"/>
        </p:scale>
        <p:origin x="1315"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888"/>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3270CF90-B279-4539-B1A3-3A7EEBE17F5E}" type="datetimeFigureOut">
              <a:rPr lang="en-US" smtClean="0"/>
              <a:t>7/16/2020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3A0FFFD9-415D-4D3A-BCEE-D530A847053A}" type="slidenum">
              <a:rPr lang="en-US" smtClean="0"/>
              <a:t>‹#›</a:t>
            </a:fld>
            <a:endParaRPr lang="en-US"/>
          </a:p>
        </p:txBody>
      </p:sp>
    </p:spTree>
    <p:extLst>
      <p:ext uri="{BB962C8B-B14F-4D97-AF65-F5344CB8AC3E}">
        <p14:creationId xmlns:p14="http://schemas.microsoft.com/office/powerpoint/2010/main" val="1873193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8A69142-9C23-480D-A744-6945194BCFD9}" type="datetimeFigureOut">
              <a:rPr lang="en-US" smtClean="0"/>
              <a:t>7/16/2020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1A462AAE-52FD-43C4-831D-B04A7F55F61F}" type="slidenum">
              <a:rPr lang="en-US" smtClean="0"/>
              <a:t>‹#›</a:t>
            </a:fld>
            <a:endParaRPr lang="en-US" dirty="0"/>
          </a:p>
        </p:txBody>
      </p:sp>
    </p:spTree>
    <p:extLst>
      <p:ext uri="{BB962C8B-B14F-4D97-AF65-F5344CB8AC3E}">
        <p14:creationId xmlns:p14="http://schemas.microsoft.com/office/powerpoint/2010/main" val="259162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a:t>
            </a:fld>
            <a:endParaRPr lang="en-US" dirty="0"/>
          </a:p>
        </p:txBody>
      </p:sp>
    </p:spTree>
    <p:extLst>
      <p:ext uri="{BB962C8B-B14F-4D97-AF65-F5344CB8AC3E}">
        <p14:creationId xmlns:p14="http://schemas.microsoft.com/office/powerpoint/2010/main" val="290886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10</a:t>
            </a:fld>
            <a:endParaRPr lang="en-US" dirty="0"/>
          </a:p>
        </p:txBody>
      </p:sp>
    </p:spTree>
    <p:extLst>
      <p:ext uri="{BB962C8B-B14F-4D97-AF65-F5344CB8AC3E}">
        <p14:creationId xmlns:p14="http://schemas.microsoft.com/office/powerpoint/2010/main" val="212386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11</a:t>
            </a:fld>
            <a:endParaRPr lang="en-US" dirty="0"/>
          </a:p>
        </p:txBody>
      </p:sp>
    </p:spTree>
    <p:extLst>
      <p:ext uri="{BB962C8B-B14F-4D97-AF65-F5344CB8AC3E}">
        <p14:creationId xmlns:p14="http://schemas.microsoft.com/office/powerpoint/2010/main" val="139375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12</a:t>
            </a:fld>
            <a:endParaRPr lang="en-US" dirty="0"/>
          </a:p>
        </p:txBody>
      </p:sp>
    </p:spTree>
    <p:extLst>
      <p:ext uri="{BB962C8B-B14F-4D97-AF65-F5344CB8AC3E}">
        <p14:creationId xmlns:p14="http://schemas.microsoft.com/office/powerpoint/2010/main" val="344211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13</a:t>
            </a:fld>
            <a:endParaRPr lang="en-US" dirty="0"/>
          </a:p>
        </p:txBody>
      </p:sp>
    </p:spTree>
    <p:extLst>
      <p:ext uri="{BB962C8B-B14F-4D97-AF65-F5344CB8AC3E}">
        <p14:creationId xmlns:p14="http://schemas.microsoft.com/office/powerpoint/2010/main" val="355495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14</a:t>
            </a:fld>
            <a:endParaRPr lang="en-US" dirty="0"/>
          </a:p>
        </p:txBody>
      </p:sp>
    </p:spTree>
    <p:extLst>
      <p:ext uri="{BB962C8B-B14F-4D97-AF65-F5344CB8AC3E}">
        <p14:creationId xmlns:p14="http://schemas.microsoft.com/office/powerpoint/2010/main" val="71120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15</a:t>
            </a:fld>
            <a:endParaRPr lang="en-US" dirty="0"/>
          </a:p>
        </p:txBody>
      </p:sp>
    </p:spTree>
    <p:extLst>
      <p:ext uri="{BB962C8B-B14F-4D97-AF65-F5344CB8AC3E}">
        <p14:creationId xmlns:p14="http://schemas.microsoft.com/office/powerpoint/2010/main" val="409057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16</a:t>
            </a:fld>
            <a:endParaRPr lang="en-US" dirty="0"/>
          </a:p>
        </p:txBody>
      </p:sp>
    </p:spTree>
    <p:extLst>
      <p:ext uri="{BB962C8B-B14F-4D97-AF65-F5344CB8AC3E}">
        <p14:creationId xmlns:p14="http://schemas.microsoft.com/office/powerpoint/2010/main" val="3781100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17</a:t>
            </a:fld>
            <a:endParaRPr lang="en-US" dirty="0"/>
          </a:p>
        </p:txBody>
      </p:sp>
    </p:spTree>
    <p:extLst>
      <p:ext uri="{BB962C8B-B14F-4D97-AF65-F5344CB8AC3E}">
        <p14:creationId xmlns:p14="http://schemas.microsoft.com/office/powerpoint/2010/main" val="4249889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18</a:t>
            </a:fld>
            <a:endParaRPr lang="en-US" dirty="0"/>
          </a:p>
        </p:txBody>
      </p:sp>
    </p:spTree>
    <p:extLst>
      <p:ext uri="{BB962C8B-B14F-4D97-AF65-F5344CB8AC3E}">
        <p14:creationId xmlns:p14="http://schemas.microsoft.com/office/powerpoint/2010/main" val="304003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19</a:t>
            </a:fld>
            <a:endParaRPr lang="en-US" dirty="0"/>
          </a:p>
        </p:txBody>
      </p:sp>
    </p:spTree>
    <p:extLst>
      <p:ext uri="{BB962C8B-B14F-4D97-AF65-F5344CB8AC3E}">
        <p14:creationId xmlns:p14="http://schemas.microsoft.com/office/powerpoint/2010/main" val="412245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a:t>
            </a:fld>
            <a:endParaRPr lang="en-US" dirty="0"/>
          </a:p>
        </p:txBody>
      </p:sp>
    </p:spTree>
    <p:extLst>
      <p:ext uri="{BB962C8B-B14F-4D97-AF65-F5344CB8AC3E}">
        <p14:creationId xmlns:p14="http://schemas.microsoft.com/office/powerpoint/2010/main" val="291004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20</a:t>
            </a:fld>
            <a:endParaRPr lang="en-US" dirty="0"/>
          </a:p>
        </p:txBody>
      </p:sp>
    </p:spTree>
    <p:extLst>
      <p:ext uri="{BB962C8B-B14F-4D97-AF65-F5344CB8AC3E}">
        <p14:creationId xmlns:p14="http://schemas.microsoft.com/office/powerpoint/2010/main" val="251494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21</a:t>
            </a:fld>
            <a:endParaRPr lang="en-US" dirty="0"/>
          </a:p>
        </p:txBody>
      </p:sp>
    </p:spTree>
    <p:extLst>
      <p:ext uri="{BB962C8B-B14F-4D97-AF65-F5344CB8AC3E}">
        <p14:creationId xmlns:p14="http://schemas.microsoft.com/office/powerpoint/2010/main" val="83467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22</a:t>
            </a:fld>
            <a:endParaRPr lang="en-US" dirty="0"/>
          </a:p>
        </p:txBody>
      </p:sp>
    </p:spTree>
    <p:extLst>
      <p:ext uri="{BB962C8B-B14F-4D97-AF65-F5344CB8AC3E}">
        <p14:creationId xmlns:p14="http://schemas.microsoft.com/office/powerpoint/2010/main" val="457706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23</a:t>
            </a:fld>
            <a:endParaRPr lang="en-US" dirty="0"/>
          </a:p>
        </p:txBody>
      </p:sp>
    </p:spTree>
    <p:extLst>
      <p:ext uri="{BB962C8B-B14F-4D97-AF65-F5344CB8AC3E}">
        <p14:creationId xmlns:p14="http://schemas.microsoft.com/office/powerpoint/2010/main" val="384195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24</a:t>
            </a:fld>
            <a:endParaRPr lang="en-US" dirty="0"/>
          </a:p>
        </p:txBody>
      </p:sp>
    </p:spTree>
    <p:extLst>
      <p:ext uri="{BB962C8B-B14F-4D97-AF65-F5344CB8AC3E}">
        <p14:creationId xmlns:p14="http://schemas.microsoft.com/office/powerpoint/2010/main" val="329324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25</a:t>
            </a:fld>
            <a:endParaRPr lang="en-US" dirty="0"/>
          </a:p>
        </p:txBody>
      </p:sp>
    </p:spTree>
    <p:extLst>
      <p:ext uri="{BB962C8B-B14F-4D97-AF65-F5344CB8AC3E}">
        <p14:creationId xmlns:p14="http://schemas.microsoft.com/office/powerpoint/2010/main" val="256857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26</a:t>
            </a:fld>
            <a:endParaRPr lang="en-US" dirty="0"/>
          </a:p>
        </p:txBody>
      </p:sp>
    </p:spTree>
    <p:extLst>
      <p:ext uri="{BB962C8B-B14F-4D97-AF65-F5344CB8AC3E}">
        <p14:creationId xmlns:p14="http://schemas.microsoft.com/office/powerpoint/2010/main" val="2877662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27</a:t>
            </a:fld>
            <a:endParaRPr lang="en-US" dirty="0"/>
          </a:p>
        </p:txBody>
      </p:sp>
    </p:spTree>
    <p:extLst>
      <p:ext uri="{BB962C8B-B14F-4D97-AF65-F5344CB8AC3E}">
        <p14:creationId xmlns:p14="http://schemas.microsoft.com/office/powerpoint/2010/main" val="4144852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28</a:t>
            </a:fld>
            <a:endParaRPr lang="en-US" dirty="0"/>
          </a:p>
        </p:txBody>
      </p:sp>
    </p:spTree>
    <p:extLst>
      <p:ext uri="{BB962C8B-B14F-4D97-AF65-F5344CB8AC3E}">
        <p14:creationId xmlns:p14="http://schemas.microsoft.com/office/powerpoint/2010/main" val="370440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29</a:t>
            </a:fld>
            <a:endParaRPr lang="en-US" dirty="0"/>
          </a:p>
        </p:txBody>
      </p:sp>
    </p:spTree>
    <p:extLst>
      <p:ext uri="{BB962C8B-B14F-4D97-AF65-F5344CB8AC3E}">
        <p14:creationId xmlns:p14="http://schemas.microsoft.com/office/powerpoint/2010/main" val="180092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a:t>
            </a:fld>
            <a:endParaRPr lang="en-US" dirty="0"/>
          </a:p>
        </p:txBody>
      </p:sp>
    </p:spTree>
    <p:extLst>
      <p:ext uri="{BB962C8B-B14F-4D97-AF65-F5344CB8AC3E}">
        <p14:creationId xmlns:p14="http://schemas.microsoft.com/office/powerpoint/2010/main" val="124829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30</a:t>
            </a:fld>
            <a:endParaRPr lang="en-US" dirty="0"/>
          </a:p>
        </p:txBody>
      </p:sp>
    </p:spTree>
    <p:extLst>
      <p:ext uri="{BB962C8B-B14F-4D97-AF65-F5344CB8AC3E}">
        <p14:creationId xmlns:p14="http://schemas.microsoft.com/office/powerpoint/2010/main" val="4165948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31</a:t>
            </a:fld>
            <a:endParaRPr lang="en-US" dirty="0"/>
          </a:p>
        </p:txBody>
      </p:sp>
    </p:spTree>
    <p:extLst>
      <p:ext uri="{BB962C8B-B14F-4D97-AF65-F5344CB8AC3E}">
        <p14:creationId xmlns:p14="http://schemas.microsoft.com/office/powerpoint/2010/main" val="2175994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32</a:t>
            </a:fld>
            <a:endParaRPr lang="en-US" dirty="0"/>
          </a:p>
        </p:txBody>
      </p:sp>
    </p:spTree>
    <p:extLst>
      <p:ext uri="{BB962C8B-B14F-4D97-AF65-F5344CB8AC3E}">
        <p14:creationId xmlns:p14="http://schemas.microsoft.com/office/powerpoint/2010/main" val="2319125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33</a:t>
            </a:fld>
            <a:endParaRPr lang="en-US" dirty="0"/>
          </a:p>
        </p:txBody>
      </p:sp>
    </p:spTree>
    <p:extLst>
      <p:ext uri="{BB962C8B-B14F-4D97-AF65-F5344CB8AC3E}">
        <p14:creationId xmlns:p14="http://schemas.microsoft.com/office/powerpoint/2010/main" val="260532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34</a:t>
            </a:fld>
            <a:endParaRPr lang="en-US" dirty="0"/>
          </a:p>
        </p:txBody>
      </p:sp>
    </p:spTree>
    <p:extLst>
      <p:ext uri="{BB962C8B-B14F-4D97-AF65-F5344CB8AC3E}">
        <p14:creationId xmlns:p14="http://schemas.microsoft.com/office/powerpoint/2010/main" val="1905282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35</a:t>
            </a:fld>
            <a:endParaRPr lang="en-US" dirty="0"/>
          </a:p>
        </p:txBody>
      </p:sp>
    </p:spTree>
    <p:extLst>
      <p:ext uri="{BB962C8B-B14F-4D97-AF65-F5344CB8AC3E}">
        <p14:creationId xmlns:p14="http://schemas.microsoft.com/office/powerpoint/2010/main" val="697388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36</a:t>
            </a:fld>
            <a:endParaRPr lang="en-US" dirty="0"/>
          </a:p>
        </p:txBody>
      </p:sp>
    </p:spTree>
    <p:extLst>
      <p:ext uri="{BB962C8B-B14F-4D97-AF65-F5344CB8AC3E}">
        <p14:creationId xmlns:p14="http://schemas.microsoft.com/office/powerpoint/2010/main" val="3657338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37</a:t>
            </a:fld>
            <a:endParaRPr lang="en-US" dirty="0"/>
          </a:p>
        </p:txBody>
      </p:sp>
    </p:spTree>
    <p:extLst>
      <p:ext uri="{BB962C8B-B14F-4D97-AF65-F5344CB8AC3E}">
        <p14:creationId xmlns:p14="http://schemas.microsoft.com/office/powerpoint/2010/main" val="1843397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38</a:t>
            </a:fld>
            <a:endParaRPr lang="en-US" dirty="0"/>
          </a:p>
        </p:txBody>
      </p:sp>
    </p:spTree>
    <p:extLst>
      <p:ext uri="{BB962C8B-B14F-4D97-AF65-F5344CB8AC3E}">
        <p14:creationId xmlns:p14="http://schemas.microsoft.com/office/powerpoint/2010/main" val="2986981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39</a:t>
            </a:fld>
            <a:endParaRPr lang="en-US" dirty="0"/>
          </a:p>
        </p:txBody>
      </p:sp>
    </p:spTree>
    <p:extLst>
      <p:ext uri="{BB962C8B-B14F-4D97-AF65-F5344CB8AC3E}">
        <p14:creationId xmlns:p14="http://schemas.microsoft.com/office/powerpoint/2010/main" val="360207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a:t>
            </a:fld>
            <a:endParaRPr lang="en-US" dirty="0"/>
          </a:p>
        </p:txBody>
      </p:sp>
    </p:spTree>
    <p:extLst>
      <p:ext uri="{BB962C8B-B14F-4D97-AF65-F5344CB8AC3E}">
        <p14:creationId xmlns:p14="http://schemas.microsoft.com/office/powerpoint/2010/main" val="2674374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40</a:t>
            </a:fld>
            <a:endParaRPr lang="en-US" dirty="0"/>
          </a:p>
        </p:txBody>
      </p:sp>
    </p:spTree>
    <p:extLst>
      <p:ext uri="{BB962C8B-B14F-4D97-AF65-F5344CB8AC3E}">
        <p14:creationId xmlns:p14="http://schemas.microsoft.com/office/powerpoint/2010/main" val="1624998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41</a:t>
            </a:fld>
            <a:endParaRPr lang="en-US" dirty="0"/>
          </a:p>
        </p:txBody>
      </p:sp>
    </p:spTree>
    <p:extLst>
      <p:ext uri="{BB962C8B-B14F-4D97-AF65-F5344CB8AC3E}">
        <p14:creationId xmlns:p14="http://schemas.microsoft.com/office/powerpoint/2010/main" val="2806819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42</a:t>
            </a:fld>
            <a:endParaRPr lang="en-US" dirty="0"/>
          </a:p>
        </p:txBody>
      </p:sp>
    </p:spTree>
    <p:extLst>
      <p:ext uri="{BB962C8B-B14F-4D97-AF65-F5344CB8AC3E}">
        <p14:creationId xmlns:p14="http://schemas.microsoft.com/office/powerpoint/2010/main" val="919455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43</a:t>
            </a:fld>
            <a:endParaRPr lang="en-US" dirty="0"/>
          </a:p>
        </p:txBody>
      </p:sp>
    </p:spTree>
    <p:extLst>
      <p:ext uri="{BB962C8B-B14F-4D97-AF65-F5344CB8AC3E}">
        <p14:creationId xmlns:p14="http://schemas.microsoft.com/office/powerpoint/2010/main" val="3693421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44</a:t>
            </a:fld>
            <a:endParaRPr lang="en-US" dirty="0"/>
          </a:p>
        </p:txBody>
      </p:sp>
    </p:spTree>
    <p:extLst>
      <p:ext uri="{BB962C8B-B14F-4D97-AF65-F5344CB8AC3E}">
        <p14:creationId xmlns:p14="http://schemas.microsoft.com/office/powerpoint/2010/main" val="1799530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45</a:t>
            </a:fld>
            <a:endParaRPr lang="en-US" dirty="0"/>
          </a:p>
        </p:txBody>
      </p:sp>
    </p:spTree>
    <p:extLst>
      <p:ext uri="{BB962C8B-B14F-4D97-AF65-F5344CB8AC3E}">
        <p14:creationId xmlns:p14="http://schemas.microsoft.com/office/powerpoint/2010/main" val="2627599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46</a:t>
            </a:fld>
            <a:endParaRPr lang="en-US" dirty="0"/>
          </a:p>
        </p:txBody>
      </p:sp>
    </p:spTree>
    <p:extLst>
      <p:ext uri="{BB962C8B-B14F-4D97-AF65-F5344CB8AC3E}">
        <p14:creationId xmlns:p14="http://schemas.microsoft.com/office/powerpoint/2010/main" val="29509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47</a:t>
            </a:fld>
            <a:endParaRPr lang="en-US" dirty="0"/>
          </a:p>
        </p:txBody>
      </p:sp>
    </p:spTree>
    <p:extLst>
      <p:ext uri="{BB962C8B-B14F-4D97-AF65-F5344CB8AC3E}">
        <p14:creationId xmlns:p14="http://schemas.microsoft.com/office/powerpoint/2010/main" val="2086247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48</a:t>
            </a:fld>
            <a:endParaRPr lang="en-US" dirty="0"/>
          </a:p>
        </p:txBody>
      </p:sp>
    </p:spTree>
    <p:extLst>
      <p:ext uri="{BB962C8B-B14F-4D97-AF65-F5344CB8AC3E}">
        <p14:creationId xmlns:p14="http://schemas.microsoft.com/office/powerpoint/2010/main" val="1130501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49</a:t>
            </a:fld>
            <a:endParaRPr lang="en-US" dirty="0"/>
          </a:p>
        </p:txBody>
      </p:sp>
    </p:spTree>
    <p:extLst>
      <p:ext uri="{BB962C8B-B14F-4D97-AF65-F5344CB8AC3E}">
        <p14:creationId xmlns:p14="http://schemas.microsoft.com/office/powerpoint/2010/main" val="212363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a:t>
            </a:fld>
            <a:endParaRPr lang="en-US" dirty="0"/>
          </a:p>
        </p:txBody>
      </p:sp>
    </p:spTree>
    <p:extLst>
      <p:ext uri="{BB962C8B-B14F-4D97-AF65-F5344CB8AC3E}">
        <p14:creationId xmlns:p14="http://schemas.microsoft.com/office/powerpoint/2010/main" val="670008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50</a:t>
            </a:fld>
            <a:endParaRPr lang="en-US" dirty="0"/>
          </a:p>
        </p:txBody>
      </p:sp>
    </p:spTree>
    <p:extLst>
      <p:ext uri="{BB962C8B-B14F-4D97-AF65-F5344CB8AC3E}">
        <p14:creationId xmlns:p14="http://schemas.microsoft.com/office/powerpoint/2010/main" val="1263381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51</a:t>
            </a:fld>
            <a:endParaRPr lang="en-US" dirty="0"/>
          </a:p>
        </p:txBody>
      </p:sp>
    </p:spTree>
    <p:extLst>
      <p:ext uri="{BB962C8B-B14F-4D97-AF65-F5344CB8AC3E}">
        <p14:creationId xmlns:p14="http://schemas.microsoft.com/office/powerpoint/2010/main" val="216578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52</a:t>
            </a:fld>
            <a:endParaRPr lang="en-US" dirty="0"/>
          </a:p>
        </p:txBody>
      </p:sp>
    </p:spTree>
    <p:extLst>
      <p:ext uri="{BB962C8B-B14F-4D97-AF65-F5344CB8AC3E}">
        <p14:creationId xmlns:p14="http://schemas.microsoft.com/office/powerpoint/2010/main" val="3730732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53</a:t>
            </a:fld>
            <a:endParaRPr lang="en-US" dirty="0"/>
          </a:p>
        </p:txBody>
      </p:sp>
    </p:spTree>
    <p:extLst>
      <p:ext uri="{BB962C8B-B14F-4D97-AF65-F5344CB8AC3E}">
        <p14:creationId xmlns:p14="http://schemas.microsoft.com/office/powerpoint/2010/main" val="4096489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54</a:t>
            </a:fld>
            <a:endParaRPr lang="en-US" dirty="0"/>
          </a:p>
        </p:txBody>
      </p:sp>
    </p:spTree>
    <p:extLst>
      <p:ext uri="{BB962C8B-B14F-4D97-AF65-F5344CB8AC3E}">
        <p14:creationId xmlns:p14="http://schemas.microsoft.com/office/powerpoint/2010/main" val="1830316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55</a:t>
            </a:fld>
            <a:endParaRPr lang="en-US" dirty="0"/>
          </a:p>
        </p:txBody>
      </p:sp>
    </p:spTree>
    <p:extLst>
      <p:ext uri="{BB962C8B-B14F-4D97-AF65-F5344CB8AC3E}">
        <p14:creationId xmlns:p14="http://schemas.microsoft.com/office/powerpoint/2010/main" val="150324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56</a:t>
            </a:fld>
            <a:endParaRPr lang="en-US" dirty="0"/>
          </a:p>
        </p:txBody>
      </p:sp>
    </p:spTree>
    <p:extLst>
      <p:ext uri="{BB962C8B-B14F-4D97-AF65-F5344CB8AC3E}">
        <p14:creationId xmlns:p14="http://schemas.microsoft.com/office/powerpoint/2010/main" val="2075447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57</a:t>
            </a:fld>
            <a:endParaRPr lang="en-US" dirty="0"/>
          </a:p>
        </p:txBody>
      </p:sp>
    </p:spTree>
    <p:extLst>
      <p:ext uri="{BB962C8B-B14F-4D97-AF65-F5344CB8AC3E}">
        <p14:creationId xmlns:p14="http://schemas.microsoft.com/office/powerpoint/2010/main" val="3564233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58</a:t>
            </a:fld>
            <a:endParaRPr lang="en-US" dirty="0"/>
          </a:p>
        </p:txBody>
      </p:sp>
    </p:spTree>
    <p:extLst>
      <p:ext uri="{BB962C8B-B14F-4D97-AF65-F5344CB8AC3E}">
        <p14:creationId xmlns:p14="http://schemas.microsoft.com/office/powerpoint/2010/main" val="2645481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59</a:t>
            </a:fld>
            <a:endParaRPr lang="en-US" dirty="0"/>
          </a:p>
        </p:txBody>
      </p:sp>
    </p:spTree>
    <p:extLst>
      <p:ext uri="{BB962C8B-B14F-4D97-AF65-F5344CB8AC3E}">
        <p14:creationId xmlns:p14="http://schemas.microsoft.com/office/powerpoint/2010/main" val="168742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a:t>
            </a:fld>
            <a:endParaRPr lang="en-US" dirty="0"/>
          </a:p>
        </p:txBody>
      </p:sp>
    </p:spTree>
    <p:extLst>
      <p:ext uri="{BB962C8B-B14F-4D97-AF65-F5344CB8AC3E}">
        <p14:creationId xmlns:p14="http://schemas.microsoft.com/office/powerpoint/2010/main" val="12337130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60</a:t>
            </a:fld>
            <a:endParaRPr lang="en-US" dirty="0"/>
          </a:p>
        </p:txBody>
      </p:sp>
    </p:spTree>
    <p:extLst>
      <p:ext uri="{BB962C8B-B14F-4D97-AF65-F5344CB8AC3E}">
        <p14:creationId xmlns:p14="http://schemas.microsoft.com/office/powerpoint/2010/main" val="1447709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61</a:t>
            </a:fld>
            <a:endParaRPr lang="en-US" dirty="0"/>
          </a:p>
        </p:txBody>
      </p:sp>
    </p:spTree>
    <p:extLst>
      <p:ext uri="{BB962C8B-B14F-4D97-AF65-F5344CB8AC3E}">
        <p14:creationId xmlns:p14="http://schemas.microsoft.com/office/powerpoint/2010/main" val="22794157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62</a:t>
            </a:fld>
            <a:endParaRPr lang="en-US" dirty="0"/>
          </a:p>
        </p:txBody>
      </p:sp>
    </p:spTree>
    <p:extLst>
      <p:ext uri="{BB962C8B-B14F-4D97-AF65-F5344CB8AC3E}">
        <p14:creationId xmlns:p14="http://schemas.microsoft.com/office/powerpoint/2010/main" val="831524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63</a:t>
            </a:fld>
            <a:endParaRPr lang="en-US" dirty="0"/>
          </a:p>
        </p:txBody>
      </p:sp>
    </p:spTree>
    <p:extLst>
      <p:ext uri="{BB962C8B-B14F-4D97-AF65-F5344CB8AC3E}">
        <p14:creationId xmlns:p14="http://schemas.microsoft.com/office/powerpoint/2010/main" val="2473110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64</a:t>
            </a:fld>
            <a:endParaRPr lang="en-US" dirty="0"/>
          </a:p>
        </p:txBody>
      </p:sp>
    </p:spTree>
    <p:extLst>
      <p:ext uri="{BB962C8B-B14F-4D97-AF65-F5344CB8AC3E}">
        <p14:creationId xmlns:p14="http://schemas.microsoft.com/office/powerpoint/2010/main" val="29995868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65</a:t>
            </a:fld>
            <a:endParaRPr lang="en-US" dirty="0"/>
          </a:p>
        </p:txBody>
      </p:sp>
    </p:spTree>
    <p:extLst>
      <p:ext uri="{BB962C8B-B14F-4D97-AF65-F5344CB8AC3E}">
        <p14:creationId xmlns:p14="http://schemas.microsoft.com/office/powerpoint/2010/main" val="2197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7</a:t>
            </a:fld>
            <a:endParaRPr lang="en-US" dirty="0"/>
          </a:p>
        </p:txBody>
      </p:sp>
    </p:spTree>
    <p:extLst>
      <p:ext uri="{BB962C8B-B14F-4D97-AF65-F5344CB8AC3E}">
        <p14:creationId xmlns:p14="http://schemas.microsoft.com/office/powerpoint/2010/main" val="150781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8</a:t>
            </a:fld>
            <a:endParaRPr lang="en-US" dirty="0"/>
          </a:p>
        </p:txBody>
      </p:sp>
    </p:spTree>
    <p:extLst>
      <p:ext uri="{BB962C8B-B14F-4D97-AF65-F5344CB8AC3E}">
        <p14:creationId xmlns:p14="http://schemas.microsoft.com/office/powerpoint/2010/main" val="396893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MATHCOUNTS focuses on middle school students because they are at a critical juncture in their education. At this time in their life, a student’s love of math must be cultivated and encouraged, or a student’s fear of math must be overcome. We’ve created 3 distinct programs so that we can reach students of all backgrounds and ability levels, and so that students with varying interests can have the opportunity to fall in love with math. There’s the MATHCOUNTS Competition Series, which is for the bright, motivated student who needs an extra challenge. The National Math Club is for students who learn better in a social, fun and more relaxed atmosphere. And the Math Video Challenge is a creative video project that gives students an opportunity to combine artistic skills, creativity and math in a unique way. I’ll go into a bit more detail about each of these programs a little later. </a:t>
            </a:r>
          </a:p>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9</a:t>
            </a:fld>
            <a:endParaRPr lang="en-US" dirty="0"/>
          </a:p>
        </p:txBody>
      </p:sp>
    </p:spTree>
    <p:extLst>
      <p:ext uri="{BB962C8B-B14F-4D97-AF65-F5344CB8AC3E}">
        <p14:creationId xmlns:p14="http://schemas.microsoft.com/office/powerpoint/2010/main" val="81722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cxnSp>
        <p:nvCxnSpPr>
          <p:cNvPr id="7" name="Straight Connector 6">
            <a:extLst>
              <a:ext uri="{FF2B5EF4-FFF2-40B4-BE49-F238E27FC236}">
                <a16:creationId xmlns:a16="http://schemas.microsoft.com/office/drawing/2014/main" id="{DBCDE427-1AC2-487E-91DB-35A43F9801D3}"/>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BAC212-1540-4B6B-BFC7-A4C20056C52B}"/>
              </a:ext>
            </a:extLst>
          </p:cNvPr>
          <p:cNvCxnSpPr/>
          <p:nvPr userDrawn="1"/>
        </p:nvCxnSpPr>
        <p:spPr>
          <a:xfrm>
            <a:off x="0" y="112236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8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05668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80817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000"/>
            </a:lvl1pPr>
          </a:lstStyle>
          <a:p>
            <a:r>
              <a:rPr lang="en-US" dirty="0"/>
              <a:t>Click to edit Master title style</a:t>
            </a:r>
          </a:p>
        </p:txBody>
      </p:sp>
      <p:sp>
        <p:nvSpPr>
          <p:cNvPr id="3" name="Content Placeholder 2"/>
          <p:cNvSpPr>
            <a:spLocks noGrp="1"/>
          </p:cNvSpPr>
          <p:nvPr>
            <p:ph idx="1"/>
          </p:nvPr>
        </p:nvSpPr>
        <p:spPr/>
        <p:txBody>
          <a:bodyPr>
            <a:noAutofit/>
          </a:bodyPr>
          <a:lstStyle>
            <a:lvl1pPr>
              <a:defRPr sz="5000">
                <a:latin typeface="Akzidenz Grotesk BE Bold" panose="02000503050000020004" pitchFamily="50" charset="0"/>
              </a:defRPr>
            </a:lvl1pPr>
            <a:lvl2pPr>
              <a:defRPr sz="5000">
                <a:latin typeface="Akzidenz Grotesk BE Bold" panose="02000503050000020004" pitchFamily="50" charset="0"/>
              </a:defRPr>
            </a:lvl2pPr>
            <a:lvl3pPr>
              <a:defRPr sz="5000">
                <a:latin typeface="Akzidenz Grotesk BE Bold" panose="02000503050000020004" pitchFamily="50" charset="0"/>
              </a:defRPr>
            </a:lvl3pPr>
            <a:lvl4pPr>
              <a:defRPr sz="5000">
                <a:latin typeface="Akzidenz Grotesk BE Bold" panose="02000503050000020004" pitchFamily="50" charset="0"/>
              </a:defRPr>
            </a:lvl4pPr>
            <a:lvl5pPr>
              <a:defRPr sz="5000">
                <a:latin typeface="Akzidenz Grotesk BE Bold" panose="0200050305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6301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75082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366408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90792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161660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42820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4665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FA178-423F-4FA9-A5CE-27127CDF27D6}"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BCF515-4475-4027-9C68-35EBBF3BFFBC}" type="slidenum">
              <a:rPr lang="en-US" smtClean="0"/>
              <a:t>‹#›</a:t>
            </a:fld>
            <a:endParaRPr lang="en-US" dirty="0"/>
          </a:p>
        </p:txBody>
      </p:sp>
    </p:spTree>
    <p:extLst>
      <p:ext uri="{BB962C8B-B14F-4D97-AF65-F5344CB8AC3E}">
        <p14:creationId xmlns:p14="http://schemas.microsoft.com/office/powerpoint/2010/main" val="239760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A178-423F-4FA9-A5CE-27127CDF27D6}" type="datetimeFigureOut">
              <a:rPr lang="en-US" smtClean="0"/>
              <a:t>7/16/2020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F515-4475-4027-9C68-35EBBF3BFFBC}" type="slidenum">
              <a:rPr lang="en-US" smtClean="0"/>
              <a:t>‹#›</a:t>
            </a:fld>
            <a:endParaRPr lang="en-US" dirty="0"/>
          </a:p>
        </p:txBody>
      </p:sp>
      <p:pic>
        <p:nvPicPr>
          <p:cNvPr id="9" name="Picture 8">
            <a:extLst>
              <a:ext uri="{FF2B5EF4-FFF2-40B4-BE49-F238E27FC236}">
                <a16:creationId xmlns:a16="http://schemas.microsoft.com/office/drawing/2014/main" id="{3573B302-AA23-45E5-9D06-42B334E1E4EB}"/>
              </a:ext>
            </a:extLst>
          </p:cNvPr>
          <p:cNvPicPr>
            <a:picLocks noChangeAspect="1"/>
          </p:cNvPicPr>
          <p:nvPr userDrawn="1"/>
        </p:nvPicPr>
        <p:blipFill>
          <a:blip r:embed="rId13"/>
          <a:stretch>
            <a:fillRect/>
          </a:stretch>
        </p:blipFill>
        <p:spPr>
          <a:xfrm>
            <a:off x="0" y="6408023"/>
            <a:ext cx="9144000" cy="26177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E033810C-C19A-4361-8416-DA50F6DBD0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6760" t="31960" r="7764" b="23966"/>
          <a:stretch/>
        </p:blipFill>
        <p:spPr>
          <a:xfrm>
            <a:off x="5808614" y="34188"/>
            <a:ext cx="3274422" cy="844193"/>
          </a:xfrm>
          <a:prstGeom prst="rect">
            <a:avLst/>
          </a:prstGeom>
        </p:spPr>
      </p:pic>
      <p:cxnSp>
        <p:nvCxnSpPr>
          <p:cNvPr id="12" name="Straight Connector 11">
            <a:extLst>
              <a:ext uri="{FF2B5EF4-FFF2-40B4-BE49-F238E27FC236}">
                <a16:creationId xmlns:a16="http://schemas.microsoft.com/office/drawing/2014/main" id="{05E4FACD-44BA-4183-9A6E-703A0F6B2714}"/>
              </a:ext>
            </a:extLst>
          </p:cNvPr>
          <p:cNvCxnSpPr/>
          <p:nvPr userDrawn="1"/>
        </p:nvCxnSpPr>
        <p:spPr>
          <a:xfrm>
            <a:off x="0" y="9705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173057-5239-4A06-8C8B-DF63D2CAC282}"/>
              </a:ext>
            </a:extLst>
          </p:cNvPr>
          <p:cNvSpPr txBox="1"/>
          <p:nvPr userDrawn="1"/>
        </p:nvSpPr>
        <p:spPr>
          <a:xfrm>
            <a:off x="0" y="53262"/>
            <a:ext cx="3892731" cy="923330"/>
          </a:xfrm>
          <a:prstGeom prst="rect">
            <a:avLst/>
          </a:prstGeom>
          <a:noFill/>
        </p:spPr>
        <p:txBody>
          <a:bodyPr wrap="square" rtlCol="0" anchor="ctr">
            <a:spAutoFit/>
          </a:bodyPr>
          <a:lstStyle/>
          <a:p>
            <a:r>
              <a:rPr lang="en-US" sz="5400" spc="300" dirty="0">
                <a:solidFill>
                  <a:srgbClr val="00A8CF"/>
                </a:solidFill>
                <a:effectLst>
                  <a:outerShdw dist="38100" dir="2700000" algn="tl" rotWithShape="0">
                    <a:srgbClr val="262B62"/>
                  </a:outerShdw>
                </a:effectLst>
                <a:latin typeface="Brusher" panose="00000500000000000000" pitchFamily="2" charset="0"/>
              </a:rPr>
              <a:t>MATH BINGO</a:t>
            </a:r>
          </a:p>
        </p:txBody>
      </p:sp>
      <p:cxnSp>
        <p:nvCxnSpPr>
          <p:cNvPr id="14" name="Straight Connector 13">
            <a:extLst>
              <a:ext uri="{FF2B5EF4-FFF2-40B4-BE49-F238E27FC236}">
                <a16:creationId xmlns:a16="http://schemas.microsoft.com/office/drawing/2014/main" id="{63FB6B2D-2923-461C-8C66-C889529AAEE4}"/>
              </a:ext>
            </a:extLst>
          </p:cNvPr>
          <p:cNvCxnSpPr/>
          <p:nvPr userDrawn="1"/>
        </p:nvCxnSpPr>
        <p:spPr>
          <a:xfrm>
            <a:off x="0" y="1122983"/>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13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kzidenz Grotesk BE Bold" panose="0200050305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kzidenz Grotesk BE Regular" panose="02000503030000020003"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zidenz Grotesk BE Regular" panose="02000503030000020003"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kzidenz Grotesk BE Regular" panose="02000503030000020003"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zidenz Grotesk BE Regular" panose="0200050303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64780"/>
            <a:ext cx="8132797" cy="2728439"/>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9600" b="1" dirty="0">
                <a:solidFill>
                  <a:srgbClr val="262B62"/>
                </a:solidFill>
                <a:latin typeface="Akzidenz Grotesk BE Bold" panose="02000503050000020004" pitchFamily="50" charset="0"/>
                <a:cs typeface="Arial" panose="020B0604020202020204" pitchFamily="34" charset="0"/>
              </a:rPr>
              <a:t>GET READY TO PLAY…</a:t>
            </a:r>
          </a:p>
        </p:txBody>
      </p:sp>
    </p:spTree>
    <p:extLst>
      <p:ext uri="{BB962C8B-B14F-4D97-AF65-F5344CB8AC3E}">
        <p14:creationId xmlns:p14="http://schemas.microsoft.com/office/powerpoint/2010/main" val="79596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21109"/>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ratio of the height of a parallelogram to its base is 3 : 5. If the area of the parallelogram is 135 mm</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 what is the length of its base?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10535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10FF373D-03AB-474A-9B77-13E99D37060B}"/>
              </a:ext>
            </a:extLst>
          </p:cNvPr>
          <p:cNvSpPr txBox="1">
            <a:spLocks/>
          </p:cNvSpPr>
          <p:nvPr/>
        </p:nvSpPr>
        <p:spPr>
          <a:xfrm>
            <a:off x="505601" y="200938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sum of 3 consecutive integers is 54. What is the largest of those 3 integers?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2674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83289"/>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Using pennies, nickels, dimes and quarters, what is the least number of coins needed to make 68 cents in change?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6908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0988" y="1539307"/>
            <a:ext cx="7162023"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average of 12 numbers is 24. The average of 24 numbers is 12. What is the average of all 36 numbers?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13175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4778"/>
            <a:ext cx="8132797" cy="3060838"/>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a:solidFill>
                  <a:srgbClr val="262B62"/>
                </a:solidFill>
                <a:latin typeface="Akzidenz Grotesk BE Bold" panose="02000503050000020004" pitchFamily="50" charset="0"/>
              </a:rPr>
              <a:t>In the following equation, </a:t>
            </a:r>
            <a:r>
              <a:rPr lang="en-US" sz="5400" i="1" dirty="0">
                <a:solidFill>
                  <a:srgbClr val="262B62"/>
                </a:solidFill>
                <a:latin typeface="Akzidenz Grotesk BE Bold" panose="02000503050000020004" pitchFamily="50" charset="0"/>
              </a:rPr>
              <a:t>a</a:t>
            </a:r>
            <a:r>
              <a:rPr lang="en-US" sz="5400" dirty="0">
                <a:solidFill>
                  <a:srgbClr val="262B62"/>
                </a:solidFill>
                <a:latin typeface="Akzidenz Grotesk BE Bold" panose="02000503050000020004" pitchFamily="50" charset="0"/>
              </a:rPr>
              <a:t>/</a:t>
            </a:r>
            <a:r>
              <a:rPr lang="en-US" sz="5400" i="1" dirty="0">
                <a:solidFill>
                  <a:srgbClr val="262B62"/>
                </a:solidFill>
                <a:latin typeface="Akzidenz Grotesk BE Bold" panose="02000503050000020004" pitchFamily="50" charset="0"/>
              </a:rPr>
              <a:t>b</a:t>
            </a:r>
            <a:r>
              <a:rPr lang="en-US" sz="5400" dirty="0">
                <a:solidFill>
                  <a:srgbClr val="262B62"/>
                </a:solidFill>
                <a:latin typeface="Akzidenz Grotesk BE Bold" panose="02000503050000020004" pitchFamily="50" charset="0"/>
              </a:rPr>
              <a:t> is a common fraction. What is the value of </a:t>
            </a:r>
            <a:r>
              <a:rPr lang="en-US" sz="5400" i="1" dirty="0">
                <a:solidFill>
                  <a:srgbClr val="262B62"/>
                </a:solidFill>
                <a:latin typeface="Akzidenz Grotesk BE Bold" panose="02000503050000020004" pitchFamily="50" charset="0"/>
              </a:rPr>
              <a:t>a</a:t>
            </a:r>
            <a:r>
              <a:rPr lang="en-US" sz="5400" dirty="0">
                <a:solidFill>
                  <a:srgbClr val="262B62"/>
                </a:solidFill>
                <a:latin typeface="Akzidenz Grotesk BE Bold" panose="02000503050000020004" pitchFamily="50" charset="0"/>
              </a:rPr>
              <a:t> + </a:t>
            </a:r>
            <a:r>
              <a:rPr lang="en-US" sz="5400" i="1" dirty="0">
                <a:solidFill>
                  <a:srgbClr val="262B62"/>
                </a:solidFill>
                <a:latin typeface="Akzidenz Grotesk BE Bold" panose="02000503050000020004" pitchFamily="50" charset="0"/>
              </a:rPr>
              <a:t>b</a:t>
            </a:r>
            <a:r>
              <a:rPr lang="en-US" sz="5400" dirty="0">
                <a:solidFill>
                  <a:srgbClr val="262B62"/>
                </a:solidFill>
                <a:latin typeface="Akzidenz Grotesk BE Bold" panose="02000503050000020004" pitchFamily="50" charset="0"/>
              </a:rPr>
              <a:t>? </a:t>
            </a:r>
          </a:p>
        </p:txBody>
      </p:sp>
      <p:cxnSp>
        <p:nvCxnSpPr>
          <p:cNvPr id="3" name="Straight Connector 2">
            <a:extLst>
              <a:ext uri="{FF2B5EF4-FFF2-40B4-BE49-F238E27FC236}">
                <a16:creationId xmlns:a16="http://schemas.microsoft.com/office/drawing/2014/main" id="{9FE2C7A9-61D2-4446-8201-849C0CCA249D}"/>
              </a:ext>
            </a:extLst>
          </p:cNvPr>
          <p:cNvCxnSpPr/>
          <p:nvPr/>
        </p:nvCxnSpPr>
        <p:spPr>
          <a:xfrm>
            <a:off x="1766656" y="5211192"/>
            <a:ext cx="816746"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F0B867E-280C-4FFF-B9DF-9CDA7F59C6D3}"/>
              </a:ext>
            </a:extLst>
          </p:cNvPr>
          <p:cNvSpPr txBox="1"/>
          <p:nvPr/>
        </p:nvSpPr>
        <p:spPr>
          <a:xfrm>
            <a:off x="1766656" y="4341184"/>
            <a:ext cx="816746" cy="861774"/>
          </a:xfrm>
          <a:prstGeom prst="rect">
            <a:avLst/>
          </a:prstGeom>
          <a:noFill/>
        </p:spPr>
        <p:txBody>
          <a:bodyPr wrap="square" rtlCol="0">
            <a:spAutoFit/>
          </a:bodyPr>
          <a:lstStyle/>
          <a:p>
            <a:pPr algn="ctr"/>
            <a:r>
              <a:rPr lang="en-US" sz="5000" i="1" dirty="0">
                <a:solidFill>
                  <a:srgbClr val="262B62"/>
                </a:solidFill>
                <a:latin typeface="Akzidenz Grotesk BE Bold" panose="02000503050000020004" pitchFamily="50" charset="0"/>
              </a:rPr>
              <a:t>a</a:t>
            </a:r>
          </a:p>
        </p:txBody>
      </p:sp>
      <p:sp>
        <p:nvSpPr>
          <p:cNvPr id="6" name="TextBox 5">
            <a:extLst>
              <a:ext uri="{FF2B5EF4-FFF2-40B4-BE49-F238E27FC236}">
                <a16:creationId xmlns:a16="http://schemas.microsoft.com/office/drawing/2014/main" id="{CF02DA49-0CF1-4E75-9084-4CFA33CCA6B3}"/>
              </a:ext>
            </a:extLst>
          </p:cNvPr>
          <p:cNvSpPr txBox="1"/>
          <p:nvPr/>
        </p:nvSpPr>
        <p:spPr>
          <a:xfrm>
            <a:off x="1766656" y="5151813"/>
            <a:ext cx="816746" cy="861774"/>
          </a:xfrm>
          <a:prstGeom prst="rect">
            <a:avLst/>
          </a:prstGeom>
          <a:noFill/>
        </p:spPr>
        <p:txBody>
          <a:bodyPr wrap="square" rtlCol="0">
            <a:spAutoFit/>
          </a:bodyPr>
          <a:lstStyle/>
          <a:p>
            <a:pPr algn="ctr"/>
            <a:r>
              <a:rPr lang="en-US" sz="5000" i="1" dirty="0">
                <a:solidFill>
                  <a:srgbClr val="262B62"/>
                </a:solidFill>
                <a:latin typeface="Akzidenz Grotesk BE Bold" panose="02000503050000020004" pitchFamily="50" charset="0"/>
              </a:rPr>
              <a:t>b</a:t>
            </a:r>
          </a:p>
        </p:txBody>
      </p:sp>
      <p:sp>
        <p:nvSpPr>
          <p:cNvPr id="7" name="TextBox 6">
            <a:extLst>
              <a:ext uri="{FF2B5EF4-FFF2-40B4-BE49-F238E27FC236}">
                <a16:creationId xmlns:a16="http://schemas.microsoft.com/office/drawing/2014/main" id="{ECAF11D9-392A-4F2C-95DB-9303434D566B}"/>
              </a:ext>
            </a:extLst>
          </p:cNvPr>
          <p:cNvSpPr txBox="1"/>
          <p:nvPr/>
        </p:nvSpPr>
        <p:spPr>
          <a:xfrm>
            <a:off x="2583402" y="4741448"/>
            <a:ext cx="816746" cy="861774"/>
          </a:xfrm>
          <a:prstGeom prst="rect">
            <a:avLst/>
          </a:prstGeom>
          <a:noFill/>
        </p:spPr>
        <p:txBody>
          <a:bodyPr wrap="square" rtlCol="0">
            <a:spAutoFit/>
          </a:bodyPr>
          <a:lstStyle/>
          <a:p>
            <a:pPr algn="ctr"/>
            <a:r>
              <a:rPr lang="en-US" sz="5000" dirty="0">
                <a:solidFill>
                  <a:srgbClr val="262B62"/>
                </a:solidFill>
                <a:latin typeface="Akzidenz Grotesk BE Bold" panose="02000503050000020004" pitchFamily="50" charset="0"/>
              </a:rPr>
              <a:t>=</a:t>
            </a:r>
          </a:p>
        </p:txBody>
      </p:sp>
      <p:cxnSp>
        <p:nvCxnSpPr>
          <p:cNvPr id="8" name="Straight Connector 7">
            <a:extLst>
              <a:ext uri="{FF2B5EF4-FFF2-40B4-BE49-F238E27FC236}">
                <a16:creationId xmlns:a16="http://schemas.microsoft.com/office/drawing/2014/main" id="{7D5A958C-3733-4C8A-AF30-DF3D7AB8BE24}"/>
              </a:ext>
            </a:extLst>
          </p:cNvPr>
          <p:cNvCxnSpPr/>
          <p:nvPr/>
        </p:nvCxnSpPr>
        <p:spPr>
          <a:xfrm flipV="1">
            <a:off x="3622090" y="5207845"/>
            <a:ext cx="2734322" cy="30623"/>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D3D2BC2-D636-49A2-B347-E6A9AD7FE823}"/>
              </a:ext>
            </a:extLst>
          </p:cNvPr>
          <p:cNvSpPr txBox="1"/>
          <p:nvPr/>
        </p:nvSpPr>
        <p:spPr>
          <a:xfrm>
            <a:off x="4580878" y="4331298"/>
            <a:ext cx="816746" cy="861774"/>
          </a:xfrm>
          <a:prstGeom prst="rect">
            <a:avLst/>
          </a:prstGeom>
          <a:noFill/>
        </p:spPr>
        <p:txBody>
          <a:bodyPr wrap="square" rtlCol="0">
            <a:spAutoFit/>
          </a:bodyPr>
          <a:lstStyle/>
          <a:p>
            <a:pPr algn="ctr"/>
            <a:r>
              <a:rPr lang="en-US" sz="5000" dirty="0">
                <a:solidFill>
                  <a:srgbClr val="262B62"/>
                </a:solidFill>
                <a:latin typeface="Akzidenz Grotesk BE Bold" panose="02000503050000020004" pitchFamily="50" charset="0"/>
              </a:rPr>
              <a:t>1</a:t>
            </a:r>
          </a:p>
        </p:txBody>
      </p:sp>
      <p:sp>
        <p:nvSpPr>
          <p:cNvPr id="11" name="TextBox 10">
            <a:extLst>
              <a:ext uri="{FF2B5EF4-FFF2-40B4-BE49-F238E27FC236}">
                <a16:creationId xmlns:a16="http://schemas.microsoft.com/office/drawing/2014/main" id="{F0C1B09A-8438-43FC-ADD9-21B9FCF6C553}"/>
              </a:ext>
            </a:extLst>
          </p:cNvPr>
          <p:cNvSpPr txBox="1"/>
          <p:nvPr/>
        </p:nvSpPr>
        <p:spPr>
          <a:xfrm>
            <a:off x="3622090" y="5202958"/>
            <a:ext cx="1207362" cy="861774"/>
          </a:xfrm>
          <a:prstGeom prst="rect">
            <a:avLst/>
          </a:prstGeom>
          <a:noFill/>
        </p:spPr>
        <p:txBody>
          <a:bodyPr wrap="square" rtlCol="0">
            <a:spAutoFit/>
          </a:bodyPr>
          <a:lstStyle/>
          <a:p>
            <a:pPr algn="ctr"/>
            <a:r>
              <a:rPr lang="en-US" sz="5000" dirty="0">
                <a:solidFill>
                  <a:srgbClr val="262B62"/>
                </a:solidFill>
                <a:latin typeface="Akzidenz Grotesk BE Bold" panose="02000503050000020004" pitchFamily="50" charset="0"/>
              </a:rPr>
              <a:t>3 + </a:t>
            </a:r>
          </a:p>
        </p:txBody>
      </p:sp>
      <p:cxnSp>
        <p:nvCxnSpPr>
          <p:cNvPr id="12" name="Straight Connector 11">
            <a:extLst>
              <a:ext uri="{FF2B5EF4-FFF2-40B4-BE49-F238E27FC236}">
                <a16:creationId xmlns:a16="http://schemas.microsoft.com/office/drawing/2014/main" id="{9730F5AD-2EEA-4AB8-9479-0B40A067ACA1}"/>
              </a:ext>
            </a:extLst>
          </p:cNvPr>
          <p:cNvCxnSpPr/>
          <p:nvPr/>
        </p:nvCxnSpPr>
        <p:spPr>
          <a:xfrm>
            <a:off x="4989252" y="5674246"/>
            <a:ext cx="1127465"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03DD579-7103-45D2-BB5B-39717FFD88D3}"/>
              </a:ext>
            </a:extLst>
          </p:cNvPr>
          <p:cNvSpPr txBox="1"/>
          <p:nvPr/>
        </p:nvSpPr>
        <p:spPr>
          <a:xfrm>
            <a:off x="5264458" y="5308846"/>
            <a:ext cx="603682" cy="369332"/>
          </a:xfrm>
          <a:prstGeom prst="rect">
            <a:avLst/>
          </a:prstGeom>
          <a:noFill/>
        </p:spPr>
        <p:txBody>
          <a:bodyPr wrap="square" rtlCol="0">
            <a:spAutoFit/>
          </a:bodyPr>
          <a:lstStyle/>
          <a:p>
            <a:pPr algn="ctr"/>
            <a:r>
              <a:rPr lang="en-US" dirty="0">
                <a:solidFill>
                  <a:srgbClr val="262B62"/>
                </a:solidFill>
                <a:latin typeface="Akzidenz Grotesk BE Bold" panose="02000503050000020004" pitchFamily="50" charset="0"/>
              </a:rPr>
              <a:t>1</a:t>
            </a:r>
          </a:p>
        </p:txBody>
      </p:sp>
      <p:sp>
        <p:nvSpPr>
          <p:cNvPr id="15" name="TextBox 14">
            <a:extLst>
              <a:ext uri="{FF2B5EF4-FFF2-40B4-BE49-F238E27FC236}">
                <a16:creationId xmlns:a16="http://schemas.microsoft.com/office/drawing/2014/main" id="{8C095C39-4FB3-4099-95E4-368AFEB8AE8A}"/>
              </a:ext>
            </a:extLst>
          </p:cNvPr>
          <p:cNvSpPr txBox="1"/>
          <p:nvPr/>
        </p:nvSpPr>
        <p:spPr>
          <a:xfrm>
            <a:off x="5024765" y="5699219"/>
            <a:ext cx="1127464" cy="369332"/>
          </a:xfrm>
          <a:prstGeom prst="rect">
            <a:avLst/>
          </a:prstGeom>
          <a:noFill/>
        </p:spPr>
        <p:txBody>
          <a:bodyPr wrap="square" rtlCol="0">
            <a:spAutoFit/>
          </a:bodyPr>
          <a:lstStyle/>
          <a:p>
            <a:pPr algn="ctr"/>
            <a:r>
              <a:rPr lang="en-US" dirty="0">
                <a:solidFill>
                  <a:srgbClr val="262B62"/>
                </a:solidFill>
                <a:latin typeface="Akzidenz Grotesk BE Bold" panose="02000503050000020004" pitchFamily="50" charset="0"/>
              </a:rPr>
              <a:t>1 + ¼</a:t>
            </a:r>
          </a:p>
        </p:txBody>
      </p:sp>
    </p:spTree>
    <p:extLst>
      <p:ext uri="{BB962C8B-B14F-4D97-AF65-F5344CB8AC3E}">
        <p14:creationId xmlns:p14="http://schemas.microsoft.com/office/powerpoint/2010/main" val="121733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78889" y="2111636"/>
            <a:ext cx="7634795"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remainder when the product 1734 × 5389 × 80,607 is divided by 10?</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12416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07948" y="1245917"/>
            <a:ext cx="4776612"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Rectangle </a:t>
            </a:r>
            <a:r>
              <a:rPr lang="en-US" sz="4000" i="1" dirty="0">
                <a:solidFill>
                  <a:srgbClr val="262B62"/>
                </a:solidFill>
                <a:latin typeface="Akzidenz Grotesk BE Bold" panose="02000503050000020004" pitchFamily="50" charset="0"/>
              </a:rPr>
              <a:t>ABCD</a:t>
            </a:r>
            <a:r>
              <a:rPr lang="en-US" sz="4000" dirty="0">
                <a:solidFill>
                  <a:srgbClr val="262B62"/>
                </a:solidFill>
                <a:latin typeface="Akzidenz Grotesk BE Bold" panose="02000503050000020004" pitchFamily="50" charset="0"/>
              </a:rPr>
              <a:t> is shown with </a:t>
            </a:r>
            <a:r>
              <a:rPr lang="en-US" sz="4000" i="1" dirty="0">
                <a:solidFill>
                  <a:srgbClr val="262B62"/>
                </a:solidFill>
                <a:latin typeface="Akzidenz Grotesk BE Bold" panose="02000503050000020004" pitchFamily="50" charset="0"/>
              </a:rPr>
              <a:t>AB</a:t>
            </a:r>
            <a:r>
              <a:rPr lang="en-US" sz="4000" dirty="0">
                <a:solidFill>
                  <a:srgbClr val="262B62"/>
                </a:solidFill>
                <a:latin typeface="Akzidenz Grotesk BE Bold" panose="02000503050000020004" pitchFamily="50" charset="0"/>
              </a:rPr>
              <a:t> = 6 units and </a:t>
            </a:r>
            <a:r>
              <a:rPr lang="en-US" sz="4000" i="1" dirty="0">
                <a:solidFill>
                  <a:srgbClr val="262B62"/>
                </a:solidFill>
                <a:latin typeface="Akzidenz Grotesk BE Bold" panose="02000503050000020004" pitchFamily="50" charset="0"/>
              </a:rPr>
              <a:t>AD</a:t>
            </a:r>
            <a:r>
              <a:rPr lang="en-US" sz="4000" dirty="0">
                <a:solidFill>
                  <a:srgbClr val="262B62"/>
                </a:solidFill>
                <a:latin typeface="Akzidenz Grotesk BE Bold" panose="02000503050000020004" pitchFamily="50" charset="0"/>
              </a:rPr>
              <a:t> = 5 units. If </a:t>
            </a:r>
            <a:r>
              <a:rPr lang="en-US" sz="4000" i="1" dirty="0">
                <a:solidFill>
                  <a:srgbClr val="262B62"/>
                </a:solidFill>
                <a:latin typeface="Akzidenz Grotesk BE Bold" panose="02000503050000020004" pitchFamily="50" charset="0"/>
              </a:rPr>
              <a:t>AC</a:t>
            </a:r>
            <a:r>
              <a:rPr lang="en-US" sz="4000" dirty="0">
                <a:solidFill>
                  <a:srgbClr val="262B62"/>
                </a:solidFill>
                <a:latin typeface="Akzidenz Grotesk BE Bold" panose="02000503050000020004" pitchFamily="50" charset="0"/>
              </a:rPr>
              <a:t> is extended to point </a:t>
            </a:r>
            <a:r>
              <a:rPr lang="en-US" sz="4000" i="1" dirty="0">
                <a:solidFill>
                  <a:srgbClr val="262B62"/>
                </a:solidFill>
                <a:latin typeface="Akzidenz Grotesk BE Bold" panose="02000503050000020004" pitchFamily="50" charset="0"/>
              </a:rPr>
              <a:t>E</a:t>
            </a:r>
            <a:r>
              <a:rPr lang="en-US" sz="4000" dirty="0">
                <a:solidFill>
                  <a:srgbClr val="262B62"/>
                </a:solidFill>
                <a:latin typeface="Akzidenz Grotesk BE Bold" panose="02000503050000020004" pitchFamily="50" charset="0"/>
              </a:rPr>
              <a:t> such that </a:t>
            </a:r>
            <a:r>
              <a:rPr lang="en-US" sz="4000" i="1" dirty="0">
                <a:solidFill>
                  <a:srgbClr val="262B62"/>
                </a:solidFill>
                <a:latin typeface="Akzidenz Grotesk BE Bold" panose="02000503050000020004" pitchFamily="50" charset="0"/>
              </a:rPr>
              <a:t>AC</a:t>
            </a:r>
            <a:r>
              <a:rPr lang="en-US" sz="4000" dirty="0">
                <a:solidFill>
                  <a:srgbClr val="262B62"/>
                </a:solidFill>
                <a:latin typeface="Akzidenz Grotesk BE Bold" panose="02000503050000020004" pitchFamily="50" charset="0"/>
              </a:rPr>
              <a:t> is congruent to </a:t>
            </a:r>
            <a:r>
              <a:rPr lang="en-US" sz="4000" i="1" dirty="0">
                <a:solidFill>
                  <a:srgbClr val="262B62"/>
                </a:solidFill>
                <a:latin typeface="Akzidenz Grotesk BE Bold" panose="02000503050000020004" pitchFamily="50" charset="0"/>
              </a:rPr>
              <a:t>CE</a:t>
            </a:r>
            <a:r>
              <a:rPr lang="en-US" sz="4000" dirty="0">
                <a:solidFill>
                  <a:srgbClr val="262B62"/>
                </a:solidFill>
                <a:latin typeface="Akzidenz Grotesk BE Bold" panose="02000503050000020004" pitchFamily="50" charset="0"/>
              </a:rPr>
              <a:t>, what is the length of </a:t>
            </a:r>
            <a:r>
              <a:rPr lang="en-US" sz="4000" i="1" dirty="0">
                <a:solidFill>
                  <a:srgbClr val="262B62"/>
                </a:solidFill>
                <a:latin typeface="Akzidenz Grotesk BE Bold" panose="02000503050000020004" pitchFamily="50" charset="0"/>
              </a:rPr>
              <a:t>DE</a:t>
            </a:r>
            <a:r>
              <a:rPr lang="en-US" sz="4000" dirty="0">
                <a:solidFill>
                  <a:srgbClr val="262B62"/>
                </a:solidFill>
                <a:latin typeface="Akzidenz Grotesk BE Bold" panose="02000503050000020004" pitchFamily="50" charset="0"/>
              </a:rPr>
              <a:t>?</a:t>
            </a:r>
            <a:endParaRPr lang="en-US" sz="4000" b="1" dirty="0">
              <a:solidFill>
                <a:srgbClr val="262B62"/>
              </a:solidFill>
              <a:latin typeface="Akzidenz Grotesk BE Bold" panose="02000503050000020004" pitchFamily="50" charset="0"/>
              <a:cs typeface="Arial" panose="020B0604020202020204" pitchFamily="34" charset="0"/>
            </a:endParaRPr>
          </a:p>
        </p:txBody>
      </p:sp>
      <p:sp>
        <p:nvSpPr>
          <p:cNvPr id="2" name="Rectangle 1">
            <a:extLst>
              <a:ext uri="{FF2B5EF4-FFF2-40B4-BE49-F238E27FC236}">
                <a16:creationId xmlns:a16="http://schemas.microsoft.com/office/drawing/2014/main" id="{922EFAD3-942C-492D-A489-72BB805B15D5}"/>
              </a:ext>
            </a:extLst>
          </p:cNvPr>
          <p:cNvSpPr/>
          <p:nvPr/>
        </p:nvSpPr>
        <p:spPr>
          <a:xfrm>
            <a:off x="5859263" y="1553593"/>
            <a:ext cx="1358283" cy="1136341"/>
          </a:xfrm>
          <a:prstGeom prst="rect">
            <a:avLst/>
          </a:prstGeom>
          <a:noFill/>
          <a:ln w="38100">
            <a:solidFill>
              <a:srgbClr val="EF31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031414B-FB39-42C7-9E72-FDDBA4F240B7}"/>
              </a:ext>
            </a:extLst>
          </p:cNvPr>
          <p:cNvCxnSpPr>
            <a:cxnSpLocks/>
          </p:cNvCxnSpPr>
          <p:nvPr/>
        </p:nvCxnSpPr>
        <p:spPr>
          <a:xfrm>
            <a:off x="5859263" y="2689934"/>
            <a:ext cx="2601156" cy="10564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0AED9AA-A4AA-4F09-BDB1-F11B5AAC3823}"/>
              </a:ext>
            </a:extLst>
          </p:cNvPr>
          <p:cNvCxnSpPr>
            <a:cxnSpLocks/>
          </p:cNvCxnSpPr>
          <p:nvPr/>
        </p:nvCxnSpPr>
        <p:spPr>
          <a:xfrm>
            <a:off x="5859263" y="1553593"/>
            <a:ext cx="2641106" cy="2219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6486C28-BE0B-4888-9D1C-FA7B522000CE}"/>
              </a:ext>
            </a:extLst>
          </p:cNvPr>
          <p:cNvSpPr txBox="1"/>
          <p:nvPr/>
        </p:nvSpPr>
        <p:spPr>
          <a:xfrm>
            <a:off x="5566299" y="1260627"/>
            <a:ext cx="29296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A</a:t>
            </a:r>
          </a:p>
        </p:txBody>
      </p:sp>
      <p:sp>
        <p:nvSpPr>
          <p:cNvPr id="9" name="TextBox 8">
            <a:extLst>
              <a:ext uri="{FF2B5EF4-FFF2-40B4-BE49-F238E27FC236}">
                <a16:creationId xmlns:a16="http://schemas.microsoft.com/office/drawing/2014/main" id="{4A7EC0F0-D341-41FE-8F0D-BFC8FF60DFD5}"/>
              </a:ext>
            </a:extLst>
          </p:cNvPr>
          <p:cNvSpPr txBox="1"/>
          <p:nvPr/>
        </p:nvSpPr>
        <p:spPr>
          <a:xfrm>
            <a:off x="7210149" y="1260627"/>
            <a:ext cx="29296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B</a:t>
            </a:r>
          </a:p>
        </p:txBody>
      </p:sp>
      <p:sp>
        <p:nvSpPr>
          <p:cNvPr id="10" name="TextBox 9">
            <a:extLst>
              <a:ext uri="{FF2B5EF4-FFF2-40B4-BE49-F238E27FC236}">
                <a16:creationId xmlns:a16="http://schemas.microsoft.com/office/drawing/2014/main" id="{814DFC40-5832-4FCB-880F-18523E59E28B}"/>
              </a:ext>
            </a:extLst>
          </p:cNvPr>
          <p:cNvSpPr txBox="1"/>
          <p:nvPr/>
        </p:nvSpPr>
        <p:spPr>
          <a:xfrm>
            <a:off x="7217546" y="2428950"/>
            <a:ext cx="29296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C</a:t>
            </a:r>
          </a:p>
        </p:txBody>
      </p:sp>
      <p:sp>
        <p:nvSpPr>
          <p:cNvPr id="11" name="TextBox 10">
            <a:extLst>
              <a:ext uri="{FF2B5EF4-FFF2-40B4-BE49-F238E27FC236}">
                <a16:creationId xmlns:a16="http://schemas.microsoft.com/office/drawing/2014/main" id="{F7585421-FD53-44AE-ACD7-6CD625A28DD5}"/>
              </a:ext>
            </a:extLst>
          </p:cNvPr>
          <p:cNvSpPr txBox="1"/>
          <p:nvPr/>
        </p:nvSpPr>
        <p:spPr>
          <a:xfrm>
            <a:off x="5566299" y="2689934"/>
            <a:ext cx="29296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D</a:t>
            </a:r>
          </a:p>
        </p:txBody>
      </p:sp>
      <p:sp>
        <p:nvSpPr>
          <p:cNvPr id="12" name="TextBox 11">
            <a:extLst>
              <a:ext uri="{FF2B5EF4-FFF2-40B4-BE49-F238E27FC236}">
                <a16:creationId xmlns:a16="http://schemas.microsoft.com/office/drawing/2014/main" id="{A72CE66E-64D8-446E-AF28-CF386912BCAB}"/>
              </a:ext>
            </a:extLst>
          </p:cNvPr>
          <p:cNvSpPr txBox="1"/>
          <p:nvPr/>
        </p:nvSpPr>
        <p:spPr>
          <a:xfrm>
            <a:off x="8353887" y="3773532"/>
            <a:ext cx="29296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E</a:t>
            </a:r>
          </a:p>
        </p:txBody>
      </p:sp>
      <p:sp>
        <p:nvSpPr>
          <p:cNvPr id="13" name="TextBox 12">
            <a:extLst>
              <a:ext uri="{FF2B5EF4-FFF2-40B4-BE49-F238E27FC236}">
                <a16:creationId xmlns:a16="http://schemas.microsoft.com/office/drawing/2014/main" id="{45373DAD-328D-4F0C-B269-7E435A5C1C76}"/>
              </a:ext>
            </a:extLst>
          </p:cNvPr>
          <p:cNvSpPr txBox="1"/>
          <p:nvPr/>
        </p:nvSpPr>
        <p:spPr>
          <a:xfrm>
            <a:off x="6361589" y="1155862"/>
            <a:ext cx="29296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6</a:t>
            </a:r>
          </a:p>
        </p:txBody>
      </p:sp>
      <p:sp>
        <p:nvSpPr>
          <p:cNvPr id="14" name="TextBox 13">
            <a:extLst>
              <a:ext uri="{FF2B5EF4-FFF2-40B4-BE49-F238E27FC236}">
                <a16:creationId xmlns:a16="http://schemas.microsoft.com/office/drawing/2014/main" id="{85E17B8F-F703-4FBB-983A-1C9F832C1A4C}"/>
              </a:ext>
            </a:extLst>
          </p:cNvPr>
          <p:cNvSpPr txBox="1"/>
          <p:nvPr/>
        </p:nvSpPr>
        <p:spPr>
          <a:xfrm>
            <a:off x="5378758" y="1936214"/>
            <a:ext cx="292964"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5</a:t>
            </a:r>
          </a:p>
        </p:txBody>
      </p:sp>
      <p:cxnSp>
        <p:nvCxnSpPr>
          <p:cNvPr id="15" name="Straight Connector 14">
            <a:extLst>
              <a:ext uri="{FF2B5EF4-FFF2-40B4-BE49-F238E27FC236}">
                <a16:creationId xmlns:a16="http://schemas.microsoft.com/office/drawing/2014/main" id="{4A6266DC-3BFA-48D5-94D2-BAE4717E238A}"/>
              </a:ext>
            </a:extLst>
          </p:cNvPr>
          <p:cNvCxnSpPr/>
          <p:nvPr/>
        </p:nvCxnSpPr>
        <p:spPr>
          <a:xfrm>
            <a:off x="3693111" y="4021585"/>
            <a:ext cx="585927"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2C44B5-D04B-4D9C-AFE3-D0A4CFAD7874}"/>
              </a:ext>
            </a:extLst>
          </p:cNvPr>
          <p:cNvCxnSpPr/>
          <p:nvPr/>
        </p:nvCxnSpPr>
        <p:spPr>
          <a:xfrm>
            <a:off x="4102964" y="4564602"/>
            <a:ext cx="585927"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78C6F5-9A82-4E1C-9310-38F444516520}"/>
              </a:ext>
            </a:extLst>
          </p:cNvPr>
          <p:cNvCxnSpPr/>
          <p:nvPr/>
        </p:nvCxnSpPr>
        <p:spPr>
          <a:xfrm>
            <a:off x="2710650" y="5649158"/>
            <a:ext cx="585927"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19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40566"/>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rectangular floor measuring 10 feet by 12 feet is tiled with one-foot square tiles. Through how many tiles would the diagonal of this rectangle pass?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95547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02323"/>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integers between 20 and 90 are perfect squares?</a:t>
            </a:r>
          </a:p>
        </p:txBody>
      </p:sp>
    </p:spTree>
    <p:extLst>
      <p:ext uri="{BB962C8B-B14F-4D97-AF65-F5344CB8AC3E}">
        <p14:creationId xmlns:p14="http://schemas.microsoft.com/office/powerpoint/2010/main" val="176872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73488"/>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th term of a sequence is 2</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+ 3 for all counting numbers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What is the arithmetic mean of the first five terms of the sequence?</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65513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02062"/>
            <a:ext cx="8132797" cy="385387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On your BINGO card, write in the integers 1-24 in the 24 blank spaces. </a:t>
            </a:r>
            <a:endParaRPr lang="en-US" sz="4400" b="1" dirty="0">
              <a:solidFill>
                <a:srgbClr val="FF0000"/>
              </a:solidFill>
              <a:latin typeface="Akzidenz Grotesk BE Bold" panose="02000503050000020004" pitchFamily="50" charset="0"/>
              <a:cs typeface="Arial" panose="020B0604020202020204" pitchFamily="34" charset="0"/>
            </a:endParaRPr>
          </a:p>
          <a:p>
            <a:r>
              <a:rPr lang="en-US" sz="6600" b="1" dirty="0">
                <a:solidFill>
                  <a:srgbClr val="FF0000"/>
                </a:solidFill>
                <a:latin typeface="Akzidenz Grotesk BE Bold" panose="02000503050000020004" pitchFamily="50" charset="0"/>
                <a:cs typeface="Arial" panose="020B0604020202020204" pitchFamily="34" charset="0"/>
              </a:rPr>
              <a:t>Be crazy and mix up the order!!</a:t>
            </a:r>
          </a:p>
        </p:txBody>
      </p:sp>
    </p:spTree>
    <p:extLst>
      <p:ext uri="{BB962C8B-B14F-4D97-AF65-F5344CB8AC3E}">
        <p14:creationId xmlns:p14="http://schemas.microsoft.com/office/powerpoint/2010/main" val="155860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92108"/>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Carters had a 15-foot by 6-foot patio built at a cost of $1980. How many dollars per square foot did the patio cost to build?</a:t>
            </a:r>
          </a:p>
        </p:txBody>
      </p:sp>
    </p:spTree>
    <p:extLst>
      <p:ext uri="{BB962C8B-B14F-4D97-AF65-F5344CB8AC3E}">
        <p14:creationId xmlns:p14="http://schemas.microsoft.com/office/powerpoint/2010/main" val="180617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650" y="238588"/>
            <a:ext cx="2601708" cy="246829"/>
          </a:xfrm>
          <a:prstGeom prst="rect">
            <a:avLst/>
          </a:prstGeom>
        </p:spPr>
      </p:pic>
      <p:sp>
        <p:nvSpPr>
          <p:cNvPr id="22" name="Content Placeholder 3"/>
          <p:cNvSpPr txBox="1">
            <a:spLocks/>
          </p:cNvSpPr>
          <p:nvPr/>
        </p:nvSpPr>
        <p:spPr>
          <a:xfrm>
            <a:off x="352425" y="2009380"/>
            <a:ext cx="8439150"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453rd digit to the right of the decimal point in the decimal expansion of 6/13?</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50533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EFC89E58-5000-4A09-9AB3-4D436147F99E}"/>
              </a:ext>
            </a:extLst>
          </p:cNvPr>
          <p:cNvSpPr txBox="1">
            <a:spLocks/>
          </p:cNvSpPr>
          <p:nvPr/>
        </p:nvSpPr>
        <p:spPr>
          <a:xfrm>
            <a:off x="352425" y="1351978"/>
            <a:ext cx="8439150"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The express train from Addington to Summit travels the 18-mile route at an average speed of 72 mi/h, stopping only in Summit. The local train stops for 1.5 minutes at each of 6 stops between these two locations, and it averages 54 mi/h while it is in motion. How many minutes more does the local train take for this trip than the express train? </a:t>
            </a:r>
            <a:endParaRPr lang="en-US" sz="3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04703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784977"/>
            <a:ext cx="8132797" cy="128804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262B62"/>
                </a:solidFill>
                <a:latin typeface="Akzidenz Grotesk BE Bold" panose="02000503050000020004" pitchFamily="50" charset="0"/>
              </a:rPr>
              <a:t>If </a:t>
            </a:r>
            <a:r>
              <a:rPr lang="en-US" sz="4400" i="1" dirty="0">
                <a:solidFill>
                  <a:srgbClr val="262B62"/>
                </a:solidFill>
                <a:latin typeface="Akzidenz Grotesk BE Bold" panose="02000503050000020004" pitchFamily="50" charset="0"/>
              </a:rPr>
              <a:t>f</a:t>
            </a:r>
            <a:r>
              <a:rPr lang="en-US" sz="4400" dirty="0">
                <a:solidFill>
                  <a:srgbClr val="262B62"/>
                </a:solidFill>
                <a:latin typeface="Akzidenz Grotesk BE Bold" panose="02000503050000020004" pitchFamily="50" charset="0"/>
              </a:rPr>
              <a:t>(</a:t>
            </a:r>
            <a:r>
              <a:rPr lang="en-US" sz="4400" i="1" dirty="0">
                <a:solidFill>
                  <a:srgbClr val="262B62"/>
                </a:solidFill>
                <a:latin typeface="Akzidenz Grotesk BE Bold" panose="02000503050000020004" pitchFamily="50" charset="0"/>
              </a:rPr>
              <a:t>x</a:t>
            </a:r>
            <a:r>
              <a:rPr lang="en-US" sz="4400" dirty="0">
                <a:solidFill>
                  <a:srgbClr val="262B62"/>
                </a:solidFill>
                <a:latin typeface="Akzidenz Grotesk BE Bold" panose="02000503050000020004" pitchFamily="50" charset="0"/>
              </a:rPr>
              <a:t>) = 5</a:t>
            </a:r>
            <a:r>
              <a:rPr lang="en-US" sz="4400" i="1" dirty="0">
                <a:solidFill>
                  <a:srgbClr val="262B62"/>
                </a:solidFill>
                <a:latin typeface="Akzidenz Grotesk BE Bold" panose="02000503050000020004" pitchFamily="50" charset="0"/>
              </a:rPr>
              <a:t>x</a:t>
            </a:r>
            <a:r>
              <a:rPr lang="en-US" sz="4400" baseline="30000" dirty="0">
                <a:solidFill>
                  <a:srgbClr val="262B62"/>
                </a:solidFill>
                <a:latin typeface="Akzidenz Grotesk BE Bold" panose="02000503050000020004" pitchFamily="50" charset="0"/>
              </a:rPr>
              <a:t>2</a:t>
            </a:r>
            <a:r>
              <a:rPr lang="en-US" sz="4400" dirty="0">
                <a:solidFill>
                  <a:srgbClr val="262B62"/>
                </a:solidFill>
                <a:latin typeface="Akzidenz Grotesk BE Bold" panose="02000503050000020004" pitchFamily="50" charset="0"/>
              </a:rPr>
              <a:t> + 3</a:t>
            </a:r>
            <a:r>
              <a:rPr lang="en-US" sz="4400" i="1" dirty="0">
                <a:solidFill>
                  <a:srgbClr val="262B62"/>
                </a:solidFill>
                <a:latin typeface="Akzidenz Grotesk BE Bold" panose="02000503050000020004" pitchFamily="50" charset="0"/>
              </a:rPr>
              <a:t>x</a:t>
            </a:r>
            <a:r>
              <a:rPr lang="en-US" sz="4400" dirty="0">
                <a:solidFill>
                  <a:srgbClr val="262B62"/>
                </a:solidFill>
                <a:latin typeface="Akzidenz Grotesk BE Bold" panose="02000503050000020004" pitchFamily="50" charset="0"/>
              </a:rPr>
              <a:t> + 4, what is the value of </a:t>
            </a:r>
            <a:r>
              <a:rPr lang="en-US" sz="4400" i="1" dirty="0">
                <a:solidFill>
                  <a:srgbClr val="262B62"/>
                </a:solidFill>
                <a:latin typeface="Akzidenz Grotesk BE Bold" panose="02000503050000020004" pitchFamily="50" charset="0"/>
              </a:rPr>
              <a:t>f</a:t>
            </a:r>
            <a:r>
              <a:rPr lang="en-US" sz="4400" dirty="0">
                <a:solidFill>
                  <a:srgbClr val="262B62"/>
                </a:solidFill>
                <a:latin typeface="Akzidenz Grotesk BE Bold" panose="02000503050000020004" pitchFamily="50" charset="0"/>
              </a:rPr>
              <a:t>(−2)?</a:t>
            </a:r>
            <a:endParaRPr lang="en-US" sz="44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17063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52433"/>
            <a:ext cx="8132797" cy="47228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200" dirty="0">
                <a:solidFill>
                  <a:srgbClr val="262B62"/>
                </a:solidFill>
                <a:latin typeface="Akzidenz Grotesk BE Bold" panose="02000503050000020004" pitchFamily="50" charset="0"/>
              </a:rPr>
              <a:t>A drawer contains ten socks with one pair of each of the following colors: brown, black, blue, tan and white. How many socks must be removed from the drawer to guarantee at least two socks of the same color have been removed?</a:t>
            </a:r>
            <a:endParaRPr lang="en-US" sz="42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39701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perimeter of a square if its area is 9 cm</a:t>
            </a:r>
            <a:r>
              <a:rPr lang="en-US" sz="5000" baseline="30000" dirty="0">
                <a:solidFill>
                  <a:srgbClr val="262B62"/>
                </a:solidFill>
                <a:latin typeface="Akzidenz Grotesk BE Bold" panose="02000503050000020004" pitchFamily="50" charset="0"/>
              </a:rPr>
              <a:t>2</a:t>
            </a:r>
            <a:r>
              <a:rPr lang="en-US" sz="5000" dirty="0">
                <a:solidFill>
                  <a:srgbClr val="262B62"/>
                </a:solidFill>
                <a:latin typeface="Akzidenz Grotesk BE Bold" panose="02000503050000020004" pitchFamily="50" charset="0"/>
              </a:rPr>
              <a:t>?</a:t>
            </a:r>
          </a:p>
        </p:txBody>
      </p:sp>
    </p:spTree>
    <p:extLst>
      <p:ext uri="{BB962C8B-B14F-4D97-AF65-F5344CB8AC3E}">
        <p14:creationId xmlns:p14="http://schemas.microsoft.com/office/powerpoint/2010/main" val="215792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79338"/>
            <a:ext cx="8132797"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The lengths of the sides of a triangle are 3 cm, 3 cm and 4 cm. In a similar triangle whose perimeter is 70 cm, what is the length of one of the shorter sides, in centimeters?</a:t>
            </a:r>
          </a:p>
        </p:txBody>
      </p:sp>
    </p:spTree>
    <p:extLst>
      <p:ext uri="{BB962C8B-B14F-4D97-AF65-F5344CB8AC3E}">
        <p14:creationId xmlns:p14="http://schemas.microsoft.com/office/powerpoint/2010/main" val="379766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504840"/>
            <a:ext cx="8132797"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Forty-three percent of Americans have Type A molecules in their blood, 15% have type B molecules, and 46% have neither Type A nor Type B molecules. What percent of Americans have both Type A and Type B molecules in their blood?</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58361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78207"/>
            <a:ext cx="8132797"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The average adult’s heart beats about 70 times each minute. At that rate, how many days, to the nearest whole number, would it take for an adult’s heart to beat 1,000,000 times? </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6885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7CE0BF01-C414-4DEC-A85E-17B54DB3E10F}"/>
              </a:ext>
            </a:extLst>
          </p:cNvPr>
          <p:cNvSpPr txBox="1">
            <a:spLocks/>
          </p:cNvSpPr>
          <p:nvPr/>
        </p:nvSpPr>
        <p:spPr>
          <a:xfrm>
            <a:off x="496297" y="1274020"/>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We know 1 pencil plus 5 paper clips weigh the same as 2 erasers. If 1 pencil weighs the same as 29 paper clips, how many paper clips weigh the same as 1 eraser?</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09826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91610" y="1345214"/>
            <a:ext cx="7160779" cy="1288045"/>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rgbClr val="262B62"/>
                </a:solidFill>
                <a:latin typeface="Akzidenz Grotesk BE Bold" panose="02000503050000020004" pitchFamily="50" charset="0"/>
                <a:cs typeface="Arial" panose="020B0604020202020204" pitchFamily="34" charset="0"/>
              </a:rPr>
              <a:t>You could have something like this: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708"/>
          <a:stretch/>
        </p:blipFill>
        <p:spPr>
          <a:xfrm>
            <a:off x="3179396" y="2873049"/>
            <a:ext cx="2785208" cy="3227398"/>
          </a:xfrm>
          <a:prstGeom prst="rect">
            <a:avLst/>
          </a:prstGeom>
        </p:spPr>
      </p:pic>
    </p:spTree>
    <p:extLst>
      <p:ext uri="{BB962C8B-B14F-4D97-AF65-F5344CB8AC3E}">
        <p14:creationId xmlns:p14="http://schemas.microsoft.com/office/powerpoint/2010/main" val="1631097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72552"/>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positive two-digit integers are there such that when its digits are reversed, we get another two-digit number that is 9 greater than the original number?</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737425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71797" y="1441622"/>
            <a:ext cx="8200405"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 lunation of the moon lasts 29.5 days. The lunar calendar was based on the moon, one month lasting as long as one lunation. The lunar calendar had twelve months. How many fewer days were in the lunar year than in a current, non-leap year?</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33126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59330" y="1294481"/>
            <a:ext cx="5025188"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solidFill>
                  <a:srgbClr val="262B62"/>
                </a:solidFill>
                <a:latin typeface="Akzidenz Grotesk BE Bold" panose="02000503050000020004" pitchFamily="50" charset="0"/>
              </a:rPr>
              <a:t>Square ABCD is partitioned into 9 congruent squares, with the center square partitioned again into 9 congruent squares. The portion of square ABCD that is colored gray is </a:t>
            </a:r>
            <a:r>
              <a:rPr lang="en-US" sz="3500" i="1" dirty="0">
                <a:solidFill>
                  <a:srgbClr val="262B62"/>
                </a:solidFill>
                <a:latin typeface="Akzidenz Grotesk BE Bold" panose="02000503050000020004" pitchFamily="50" charset="0"/>
              </a:rPr>
              <a:t>x</a:t>
            </a:r>
            <a:r>
              <a:rPr lang="en-US" sz="3500" dirty="0">
                <a:solidFill>
                  <a:srgbClr val="262B62"/>
                </a:solidFill>
                <a:latin typeface="Akzidenz Grotesk BE Bold" panose="02000503050000020004" pitchFamily="50" charset="0"/>
              </a:rPr>
              <a:t>/81. What is the value of </a:t>
            </a:r>
            <a:r>
              <a:rPr lang="en-US" sz="3500" i="1" dirty="0">
                <a:solidFill>
                  <a:srgbClr val="262B62"/>
                </a:solidFill>
                <a:latin typeface="Akzidenz Grotesk BE Bold" panose="02000503050000020004" pitchFamily="50" charset="0"/>
              </a:rPr>
              <a:t>x</a:t>
            </a:r>
            <a:r>
              <a:rPr lang="en-US" sz="3500" dirty="0">
                <a:solidFill>
                  <a:srgbClr val="262B62"/>
                </a:solidFill>
                <a:latin typeface="Akzidenz Grotesk BE Bold" panose="02000503050000020004" pitchFamily="50" charset="0"/>
              </a:rPr>
              <a:t>?</a:t>
            </a:r>
          </a:p>
        </p:txBody>
      </p:sp>
      <p:pic>
        <p:nvPicPr>
          <p:cNvPr id="3" name="Picture 2" descr="shaded squares in large square.eps">
            <a:extLst>
              <a:ext uri="{FF2B5EF4-FFF2-40B4-BE49-F238E27FC236}">
                <a16:creationId xmlns:a16="http://schemas.microsoft.com/office/drawing/2014/main" id="{99416988-5461-489B-B26F-F557CB8527B3}"/>
              </a:ext>
            </a:extLst>
          </p:cNvPr>
          <p:cNvPicPr>
            <a:picLocks noChangeAspect="1"/>
          </p:cNvPicPr>
          <p:nvPr/>
        </p:nvPicPr>
        <p:blipFill>
          <a:blip r:embed="rId3" cstate="print"/>
          <a:stretch>
            <a:fillRect/>
          </a:stretch>
        </p:blipFill>
        <p:spPr>
          <a:xfrm>
            <a:off x="5595989" y="2269559"/>
            <a:ext cx="2983530" cy="2966576"/>
          </a:xfrm>
          <a:prstGeom prst="rect">
            <a:avLst/>
          </a:prstGeom>
          <a:solidFill>
            <a:schemeClr val="tx1"/>
          </a:solidFill>
          <a:ln>
            <a:noFill/>
          </a:ln>
        </p:spPr>
      </p:pic>
      <p:sp>
        <p:nvSpPr>
          <p:cNvPr id="4" name="TextBox 3">
            <a:extLst>
              <a:ext uri="{FF2B5EF4-FFF2-40B4-BE49-F238E27FC236}">
                <a16:creationId xmlns:a16="http://schemas.microsoft.com/office/drawing/2014/main" id="{5E5E1B47-4ECF-4CB5-BC06-629AFE67DF1A}"/>
              </a:ext>
            </a:extLst>
          </p:cNvPr>
          <p:cNvSpPr txBox="1"/>
          <p:nvPr/>
        </p:nvSpPr>
        <p:spPr>
          <a:xfrm>
            <a:off x="8551235" y="1637859"/>
            <a:ext cx="521297" cy="646331"/>
          </a:xfrm>
          <a:prstGeom prst="rect">
            <a:avLst/>
          </a:prstGeom>
          <a:noFill/>
        </p:spPr>
        <p:txBody>
          <a:bodyPr wrap="none" rtlCol="0">
            <a:spAutoFit/>
          </a:bodyPr>
          <a:lstStyle/>
          <a:p>
            <a:r>
              <a:rPr lang="en-US" sz="3600" dirty="0">
                <a:solidFill>
                  <a:srgbClr val="262B62"/>
                </a:solidFill>
                <a:latin typeface="Akzidenz Grotesk BE Bold" panose="02000503050000020004" pitchFamily="50" charset="0"/>
                <a:cs typeface="Times New Roman" pitchFamily="18" charset="0"/>
              </a:rPr>
              <a:t>D</a:t>
            </a:r>
          </a:p>
        </p:txBody>
      </p:sp>
      <p:sp>
        <p:nvSpPr>
          <p:cNvPr id="5" name="TextBox 4">
            <a:extLst>
              <a:ext uri="{FF2B5EF4-FFF2-40B4-BE49-F238E27FC236}">
                <a16:creationId xmlns:a16="http://schemas.microsoft.com/office/drawing/2014/main" id="{3F27E1AA-EAF3-4114-936D-234A034EAB81}"/>
              </a:ext>
            </a:extLst>
          </p:cNvPr>
          <p:cNvSpPr txBox="1"/>
          <p:nvPr/>
        </p:nvSpPr>
        <p:spPr>
          <a:xfrm>
            <a:off x="8551235" y="5057241"/>
            <a:ext cx="508473" cy="646331"/>
          </a:xfrm>
          <a:prstGeom prst="rect">
            <a:avLst/>
          </a:prstGeom>
          <a:noFill/>
        </p:spPr>
        <p:txBody>
          <a:bodyPr wrap="none" rtlCol="0">
            <a:spAutoFit/>
          </a:bodyPr>
          <a:lstStyle/>
          <a:p>
            <a:r>
              <a:rPr lang="en-US" sz="3600" dirty="0">
                <a:solidFill>
                  <a:srgbClr val="262B62"/>
                </a:solidFill>
                <a:latin typeface="Akzidenz Grotesk BE Bold" panose="02000503050000020004" pitchFamily="50" charset="0"/>
                <a:cs typeface="Times New Roman" pitchFamily="18" charset="0"/>
              </a:rPr>
              <a:t>C</a:t>
            </a:r>
          </a:p>
        </p:txBody>
      </p:sp>
      <p:sp>
        <p:nvSpPr>
          <p:cNvPr id="6" name="TextBox 5">
            <a:extLst>
              <a:ext uri="{FF2B5EF4-FFF2-40B4-BE49-F238E27FC236}">
                <a16:creationId xmlns:a16="http://schemas.microsoft.com/office/drawing/2014/main" id="{EF8A48A6-DF56-4532-AF20-E369A82E9486}"/>
              </a:ext>
            </a:extLst>
          </p:cNvPr>
          <p:cNvSpPr txBox="1"/>
          <p:nvPr/>
        </p:nvSpPr>
        <p:spPr>
          <a:xfrm>
            <a:off x="5215491" y="5057241"/>
            <a:ext cx="511679" cy="646331"/>
          </a:xfrm>
          <a:prstGeom prst="rect">
            <a:avLst/>
          </a:prstGeom>
          <a:noFill/>
        </p:spPr>
        <p:txBody>
          <a:bodyPr wrap="none" rtlCol="0">
            <a:spAutoFit/>
          </a:bodyPr>
          <a:lstStyle/>
          <a:p>
            <a:r>
              <a:rPr lang="en-US" sz="3600" dirty="0">
                <a:solidFill>
                  <a:srgbClr val="262B62"/>
                </a:solidFill>
                <a:latin typeface="Akzidenz Grotesk BE Bold" panose="02000503050000020004" pitchFamily="50" charset="0"/>
                <a:cs typeface="Times New Roman" pitchFamily="18" charset="0"/>
              </a:rPr>
              <a:t>B</a:t>
            </a:r>
          </a:p>
        </p:txBody>
      </p:sp>
      <p:sp>
        <p:nvSpPr>
          <p:cNvPr id="7" name="TextBox 6">
            <a:extLst>
              <a:ext uri="{FF2B5EF4-FFF2-40B4-BE49-F238E27FC236}">
                <a16:creationId xmlns:a16="http://schemas.microsoft.com/office/drawing/2014/main" id="{0D0E066D-1BB1-48FF-809D-350B9C29891B}"/>
              </a:ext>
            </a:extLst>
          </p:cNvPr>
          <p:cNvSpPr txBox="1"/>
          <p:nvPr/>
        </p:nvSpPr>
        <p:spPr>
          <a:xfrm>
            <a:off x="5115800" y="1691663"/>
            <a:ext cx="511679" cy="646331"/>
          </a:xfrm>
          <a:prstGeom prst="rect">
            <a:avLst/>
          </a:prstGeom>
          <a:noFill/>
        </p:spPr>
        <p:txBody>
          <a:bodyPr wrap="none" rtlCol="0">
            <a:spAutoFit/>
          </a:bodyPr>
          <a:lstStyle/>
          <a:p>
            <a:r>
              <a:rPr lang="en-US" sz="3600" dirty="0">
                <a:solidFill>
                  <a:srgbClr val="262B62"/>
                </a:solidFill>
                <a:latin typeface="Akzidenz Grotesk BE Bold" panose="02000503050000020004" pitchFamily="50" charset="0"/>
                <a:cs typeface="Times New Roman" pitchFamily="18" charset="0"/>
              </a:rPr>
              <a:t>A</a:t>
            </a:r>
          </a:p>
        </p:txBody>
      </p:sp>
    </p:spTree>
    <p:extLst>
      <p:ext uri="{BB962C8B-B14F-4D97-AF65-F5344CB8AC3E}">
        <p14:creationId xmlns:p14="http://schemas.microsoft.com/office/powerpoint/2010/main" val="1847591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81328" y="1210430"/>
            <a:ext cx="7581344"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There are 12 red marbles and 12 black marbles in a jar. What is the least number of marbles that must be removed so that the ratio of red to black marbles remaining in the jar is 4 to 3?</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087270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70769" y="2637758"/>
            <a:ext cx="8602462" cy="158248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Simplify: </a:t>
            </a:r>
          </a:p>
          <a:p>
            <a:r>
              <a:rPr lang="en-US" sz="5000" dirty="0">
                <a:solidFill>
                  <a:srgbClr val="262B62"/>
                </a:solidFill>
                <a:latin typeface="Akzidenz Grotesk BE Bold" panose="02000503050000020004" pitchFamily="50" charset="0"/>
              </a:rPr>
              <a:t>6(12 ÷ 3) + (7 ÷ 2) − 5 · 2.5.</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4137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35773"/>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A candle that burns at a uniform rate was 13 inches tall after burning for 4 hours and 10 inches tall after burning for a total of 6 hours. How many inches tall was the candle before it was lit?</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239911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390618" y="1441208"/>
            <a:ext cx="8380520"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With two minutes left in the game, Corvallis leads Crescent Valley 76 to 69. Corvallis scores three points every minute. For Crescent Valley to win the game by at least one point, what is the minimum number of points per minute that they must average?</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251074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719526" y="1263637"/>
            <a:ext cx="7704948"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When a piece of paper is torn once, there are then 2 pieces. When each of the 2 pieces is torn once, there are 4 pieces. How many pieces will there be if each of the 4 pieces is torn once, and then the newly formed pieces are each torn once?</a:t>
            </a:r>
          </a:p>
        </p:txBody>
      </p:sp>
    </p:spTree>
    <p:extLst>
      <p:ext uri="{BB962C8B-B14F-4D97-AF65-F5344CB8AC3E}">
        <p14:creationId xmlns:p14="http://schemas.microsoft.com/office/powerpoint/2010/main" val="4168586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81303" y="1272514"/>
            <a:ext cx="7981394"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In a survey of 120 eighth-graders, 84 liked math, 73 liked science and 23 liked math but not science. How many students disliked both subjects?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24245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355629"/>
            <a:ext cx="8132797"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largest integer that is a solution of 13x + 8 &lt; 35?</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6449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6408"/>
            <a:ext cx="8132797" cy="4608954"/>
          </a:xfrm>
          <a:prstGeom prst="rect">
            <a:avLst/>
          </a:prstGeom>
        </p:spPr>
        <p:txBody>
          <a:bodyPr vert="horz" wrap="square" lIns="68580" tIns="34290" rIns="68580" bIns="3429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u="sng" dirty="0">
                <a:solidFill>
                  <a:srgbClr val="262B62"/>
                </a:solidFill>
                <a:latin typeface="Akzidenz Grotesk BE Bold" panose="02000503050000020004" pitchFamily="50" charset="0"/>
                <a:cs typeface="Arial" panose="020B0604020202020204" pitchFamily="34" charset="0"/>
              </a:rPr>
              <a:t>How to Play</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Solve the math problem.</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Find the answer on your BINGO card and cross it off.</a:t>
            </a:r>
          </a:p>
          <a:p>
            <a:pPr marL="742950" indent="-742950" algn="l">
              <a:buFont typeface="+mj-lt"/>
              <a:buAutoNum type="arabicPeriod"/>
            </a:pPr>
            <a:r>
              <a:rPr lang="en-US" sz="4000" b="1" dirty="0">
                <a:solidFill>
                  <a:srgbClr val="262B62"/>
                </a:solidFill>
                <a:latin typeface="Akzidenz Grotesk BE Bold" panose="02000503050000020004" pitchFamily="50" charset="0"/>
                <a:cs typeface="Arial" panose="020B0604020202020204" pitchFamily="34" charset="0"/>
              </a:rPr>
              <a:t>Cross off 5 boxes in a row </a:t>
            </a:r>
            <a:r>
              <a:rPr lang="en-US" sz="3200" b="1" dirty="0">
                <a:solidFill>
                  <a:srgbClr val="262B62"/>
                </a:solidFill>
                <a:latin typeface="Akzidenz Grotesk BE Bold" panose="02000503050000020004" pitchFamily="50" charset="0"/>
                <a:cs typeface="Arial" panose="020B0604020202020204" pitchFamily="34" charset="0"/>
              </a:rPr>
              <a:t>(horizontal, vertical or diagonal)</a:t>
            </a:r>
            <a:r>
              <a:rPr lang="en-US" sz="4000" b="1" dirty="0">
                <a:solidFill>
                  <a:srgbClr val="262B62"/>
                </a:solidFill>
                <a:latin typeface="Akzidenz Grotesk BE Bold" panose="02000503050000020004" pitchFamily="50" charset="0"/>
                <a:cs typeface="Arial" panose="020B0604020202020204" pitchFamily="34" charset="0"/>
              </a:rPr>
              <a:t> and yell </a:t>
            </a:r>
            <a:r>
              <a:rPr lang="en-US" sz="6000" b="1" dirty="0">
                <a:solidFill>
                  <a:srgbClr val="FF0000"/>
                </a:solidFill>
                <a:latin typeface="Akzidenz Grotesk BE Bold" panose="02000503050000020004" pitchFamily="50" charset="0"/>
                <a:cs typeface="Arial" panose="020B0604020202020204" pitchFamily="34" charset="0"/>
              </a:rPr>
              <a:t>BINGO!!!</a:t>
            </a:r>
          </a:p>
        </p:txBody>
      </p:sp>
    </p:spTree>
    <p:extLst>
      <p:ext uri="{BB962C8B-B14F-4D97-AF65-F5344CB8AC3E}">
        <p14:creationId xmlns:p14="http://schemas.microsoft.com/office/powerpoint/2010/main" val="2993276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81353" y="1408317"/>
            <a:ext cx="7181294"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If you buy two squiggles at the regular price, you get the third one for a penny. If I paid $2.02 for 22 squiggles, what is the regular price, in cents, of one squiggle?</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713608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250825"/>
            <a:ext cx="8132797"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An abundant number is a positive integer such that the sum of its proper divisors is greater than the number itself. The number 12 is an abundant number since 1 + 2 + 3 + 4 + 6 &gt; 12. What is the smallest abundant number that is not a multiple of 6?</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781088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180975" y="1635223"/>
            <a:ext cx="8782049"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Jasmine drank 1.5 pints of water on the first 3 miles of her hike. If she continued at this rate, how many pints of water would she drink in the next 10 miles? </a:t>
            </a:r>
          </a:p>
        </p:txBody>
      </p:sp>
    </p:spTree>
    <p:extLst>
      <p:ext uri="{BB962C8B-B14F-4D97-AF65-F5344CB8AC3E}">
        <p14:creationId xmlns:p14="http://schemas.microsoft.com/office/powerpoint/2010/main" val="2887573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452336" y="1405719"/>
            <a:ext cx="4590182"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If the grid paper shown is folded without overlap to produce a solid figure, how many cubic units will be in the volume of the figure?</a:t>
            </a:r>
            <a:endParaRPr lang="en-US" sz="4000" b="1" dirty="0">
              <a:solidFill>
                <a:srgbClr val="262B62"/>
              </a:solidFill>
              <a:latin typeface="Akzidenz Grotesk BE Bold" panose="02000503050000020004" pitchFamily="50" charset="0"/>
              <a:cs typeface="Arial" panose="020B0604020202020204" pitchFamily="34" charset="0"/>
            </a:endParaRPr>
          </a:p>
        </p:txBody>
      </p:sp>
      <p:sp>
        <p:nvSpPr>
          <p:cNvPr id="2" name="Rectangle 1">
            <a:extLst>
              <a:ext uri="{FF2B5EF4-FFF2-40B4-BE49-F238E27FC236}">
                <a16:creationId xmlns:a16="http://schemas.microsoft.com/office/drawing/2014/main" id="{CE83F09C-3045-47A6-BBBF-C498E7A88AEB}"/>
              </a:ext>
            </a:extLst>
          </p:cNvPr>
          <p:cNvSpPr/>
          <p:nvPr/>
        </p:nvSpPr>
        <p:spPr>
          <a:xfrm>
            <a:off x="5894776" y="3595457"/>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B057E6-1F07-44D9-9047-0F42A00E4DC0}"/>
              </a:ext>
            </a:extLst>
          </p:cNvPr>
          <p:cNvSpPr/>
          <p:nvPr/>
        </p:nvSpPr>
        <p:spPr>
          <a:xfrm>
            <a:off x="7023721" y="3034498"/>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5FEFB6-9AD6-4E94-BF39-5EDB392A0546}"/>
              </a:ext>
            </a:extLst>
          </p:cNvPr>
          <p:cNvSpPr/>
          <p:nvPr/>
        </p:nvSpPr>
        <p:spPr>
          <a:xfrm>
            <a:off x="7017802" y="2752542"/>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F058DC-9C86-45D0-A59F-76C5BE7A8EAF}"/>
              </a:ext>
            </a:extLst>
          </p:cNvPr>
          <p:cNvSpPr/>
          <p:nvPr/>
        </p:nvSpPr>
        <p:spPr>
          <a:xfrm>
            <a:off x="6733717" y="3318029"/>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C23BE1-3604-4B43-995A-8CAD2056DE52}"/>
              </a:ext>
            </a:extLst>
          </p:cNvPr>
          <p:cNvSpPr/>
          <p:nvPr/>
        </p:nvSpPr>
        <p:spPr>
          <a:xfrm>
            <a:off x="6738156" y="3034778"/>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0560FB-449D-4FC9-839A-333300F7CACF}"/>
              </a:ext>
            </a:extLst>
          </p:cNvPr>
          <p:cNvSpPr/>
          <p:nvPr/>
        </p:nvSpPr>
        <p:spPr>
          <a:xfrm>
            <a:off x="6733714" y="2752542"/>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C5EF73-B8CB-4EE2-A0F7-7352C5CF81E5}"/>
              </a:ext>
            </a:extLst>
          </p:cNvPr>
          <p:cNvSpPr/>
          <p:nvPr/>
        </p:nvSpPr>
        <p:spPr>
          <a:xfrm>
            <a:off x="6462948" y="3595457"/>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3D3721-EBC6-45E8-B8EF-C6CB05ABCC2A}"/>
              </a:ext>
            </a:extLst>
          </p:cNvPr>
          <p:cNvSpPr/>
          <p:nvPr/>
        </p:nvSpPr>
        <p:spPr>
          <a:xfrm>
            <a:off x="6464427" y="3320803"/>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7B64B4-8B17-4E51-86DA-338CEB055FA8}"/>
              </a:ext>
            </a:extLst>
          </p:cNvPr>
          <p:cNvSpPr/>
          <p:nvPr/>
        </p:nvSpPr>
        <p:spPr>
          <a:xfrm>
            <a:off x="6465906" y="3031725"/>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B2B8C3-DB6A-4966-B41A-3C216445B1D6}"/>
              </a:ext>
            </a:extLst>
          </p:cNvPr>
          <p:cNvSpPr/>
          <p:nvPr/>
        </p:nvSpPr>
        <p:spPr>
          <a:xfrm>
            <a:off x="6464427" y="2753558"/>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917B2-F6CC-4F0D-B682-C898A173DE02}"/>
              </a:ext>
            </a:extLst>
          </p:cNvPr>
          <p:cNvSpPr/>
          <p:nvPr/>
        </p:nvSpPr>
        <p:spPr>
          <a:xfrm>
            <a:off x="6178862" y="3593976"/>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091020-38C1-499F-9038-5451A412610E}"/>
              </a:ext>
            </a:extLst>
          </p:cNvPr>
          <p:cNvSpPr/>
          <p:nvPr/>
        </p:nvSpPr>
        <p:spPr>
          <a:xfrm>
            <a:off x="6178862" y="3318030"/>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49095A-48FD-4A11-AA7B-E3B0C95C1F50}"/>
              </a:ext>
            </a:extLst>
          </p:cNvPr>
          <p:cNvSpPr/>
          <p:nvPr/>
        </p:nvSpPr>
        <p:spPr>
          <a:xfrm>
            <a:off x="6178862" y="3036533"/>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62A7F3-210D-47C0-AD39-C2991354183C}"/>
              </a:ext>
            </a:extLst>
          </p:cNvPr>
          <p:cNvSpPr/>
          <p:nvPr/>
        </p:nvSpPr>
        <p:spPr>
          <a:xfrm>
            <a:off x="6178862" y="2753558"/>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2ADA33-9FE0-43B8-B971-F72630CCB687}"/>
              </a:ext>
            </a:extLst>
          </p:cNvPr>
          <p:cNvSpPr/>
          <p:nvPr/>
        </p:nvSpPr>
        <p:spPr>
          <a:xfrm>
            <a:off x="5895516" y="2753558"/>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AE4003-16E7-4785-90FD-1C8FD36BE467}"/>
              </a:ext>
            </a:extLst>
          </p:cNvPr>
          <p:cNvSpPr/>
          <p:nvPr/>
        </p:nvSpPr>
        <p:spPr>
          <a:xfrm>
            <a:off x="5894776" y="3035794"/>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06188E2-768D-4E9D-970F-3C858E086C0F}"/>
              </a:ext>
            </a:extLst>
          </p:cNvPr>
          <p:cNvSpPr/>
          <p:nvPr/>
        </p:nvSpPr>
        <p:spPr>
          <a:xfrm>
            <a:off x="5894776" y="3318030"/>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D54660-3030-49A7-885F-9CE9B8137E64}"/>
              </a:ext>
            </a:extLst>
          </p:cNvPr>
          <p:cNvSpPr/>
          <p:nvPr/>
        </p:nvSpPr>
        <p:spPr>
          <a:xfrm>
            <a:off x="7024461" y="2469379"/>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B697B9-15E4-404F-AC0A-80EE78BCD63B}"/>
              </a:ext>
            </a:extLst>
          </p:cNvPr>
          <p:cNvSpPr/>
          <p:nvPr/>
        </p:nvSpPr>
        <p:spPr>
          <a:xfrm>
            <a:off x="7878199" y="3320803"/>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11A111A-91E6-492A-BEEA-20F0B28B5938}"/>
              </a:ext>
            </a:extLst>
          </p:cNvPr>
          <p:cNvSpPr/>
          <p:nvPr/>
        </p:nvSpPr>
        <p:spPr>
          <a:xfrm>
            <a:off x="7878199" y="3036531"/>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496E4B7-E7C5-4805-9A17-579CE7038861}"/>
              </a:ext>
            </a:extLst>
          </p:cNvPr>
          <p:cNvSpPr/>
          <p:nvPr/>
        </p:nvSpPr>
        <p:spPr>
          <a:xfrm>
            <a:off x="7871537" y="2750226"/>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5C30C66-ECF2-4020-8F90-7DF432E11C03}"/>
              </a:ext>
            </a:extLst>
          </p:cNvPr>
          <p:cNvSpPr/>
          <p:nvPr/>
        </p:nvSpPr>
        <p:spPr>
          <a:xfrm>
            <a:off x="7589674" y="3318030"/>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71B20A3-7F56-4632-A86D-C8A9ED075ECC}"/>
              </a:ext>
            </a:extLst>
          </p:cNvPr>
          <p:cNvSpPr/>
          <p:nvPr/>
        </p:nvSpPr>
        <p:spPr>
          <a:xfrm>
            <a:off x="7589675" y="3037273"/>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D726073-2F0C-4975-AB14-A1ECD89EDDF9}"/>
              </a:ext>
            </a:extLst>
          </p:cNvPr>
          <p:cNvSpPr/>
          <p:nvPr/>
        </p:nvSpPr>
        <p:spPr>
          <a:xfrm>
            <a:off x="7592634" y="2750227"/>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D2DF19-E17C-4564-8993-A4C8E7A2B14F}"/>
              </a:ext>
            </a:extLst>
          </p:cNvPr>
          <p:cNvSpPr/>
          <p:nvPr/>
        </p:nvSpPr>
        <p:spPr>
          <a:xfrm>
            <a:off x="7310027" y="3316365"/>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C673A44-781E-49A6-AF6C-611F8DBAA4A7}"/>
              </a:ext>
            </a:extLst>
          </p:cNvPr>
          <p:cNvSpPr/>
          <p:nvPr/>
        </p:nvSpPr>
        <p:spPr>
          <a:xfrm>
            <a:off x="7309288" y="3032463"/>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AC9917C-B62B-4659-A647-48CDB1ACBBBB}"/>
              </a:ext>
            </a:extLst>
          </p:cNvPr>
          <p:cNvSpPr/>
          <p:nvPr/>
        </p:nvSpPr>
        <p:spPr>
          <a:xfrm>
            <a:off x="7304109" y="2750228"/>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DF137EC-C045-4DF1-8EA3-216BC8AD6C01}"/>
              </a:ext>
            </a:extLst>
          </p:cNvPr>
          <p:cNvSpPr/>
          <p:nvPr/>
        </p:nvSpPr>
        <p:spPr>
          <a:xfrm>
            <a:off x="7023721" y="3318028"/>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9940015-60FF-41B3-BDC2-B9D8431FBB51}"/>
              </a:ext>
            </a:extLst>
          </p:cNvPr>
          <p:cNvSpPr/>
          <p:nvPr/>
        </p:nvSpPr>
        <p:spPr>
          <a:xfrm>
            <a:off x="7591154" y="2467989"/>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1CFF288-2F22-47DC-976C-4CA1ECDEB697}"/>
              </a:ext>
            </a:extLst>
          </p:cNvPr>
          <p:cNvSpPr/>
          <p:nvPr/>
        </p:nvSpPr>
        <p:spPr>
          <a:xfrm>
            <a:off x="7309287" y="2471136"/>
            <a:ext cx="275208" cy="277427"/>
          </a:xfrm>
          <a:prstGeom prst="rect">
            <a:avLst/>
          </a:prstGeom>
          <a:noFill/>
          <a:ln w="28575">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802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272529"/>
            <a:ext cx="8132797" cy="231294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a:solidFill>
                  <a:srgbClr val="262B62"/>
                </a:solidFill>
                <a:latin typeface="Akzidenz Grotesk BE Bold" panose="02000503050000020004" pitchFamily="50" charset="0"/>
              </a:rPr>
              <a:t>If </a:t>
            </a:r>
            <a:r>
              <a:rPr lang="en-US" sz="5400" i="1" dirty="0">
                <a:solidFill>
                  <a:srgbClr val="262B62"/>
                </a:solidFill>
                <a:latin typeface="Akzidenz Grotesk BE Bold" panose="02000503050000020004" pitchFamily="50" charset="0"/>
              </a:rPr>
              <a:t>f</a:t>
            </a:r>
            <a:r>
              <a:rPr lang="en-US" sz="5400" dirty="0">
                <a:solidFill>
                  <a:srgbClr val="262B62"/>
                </a:solidFill>
                <a:latin typeface="Akzidenz Grotesk BE Bold" panose="02000503050000020004" pitchFamily="50" charset="0"/>
              </a:rPr>
              <a:t>(</a:t>
            </a:r>
            <a:r>
              <a:rPr lang="en-US" sz="5400" i="1" dirty="0">
                <a:solidFill>
                  <a:srgbClr val="262B62"/>
                </a:solidFill>
                <a:latin typeface="Akzidenz Grotesk BE Bold" panose="02000503050000020004" pitchFamily="50" charset="0"/>
              </a:rPr>
              <a:t>x</a:t>
            </a:r>
            <a:r>
              <a:rPr lang="en-US" sz="5400" dirty="0">
                <a:solidFill>
                  <a:srgbClr val="262B62"/>
                </a:solidFill>
                <a:latin typeface="Akzidenz Grotesk BE Bold" panose="02000503050000020004" pitchFamily="50" charset="0"/>
              </a:rPr>
              <a:t>) = 3</a:t>
            </a:r>
            <a:r>
              <a:rPr lang="en-US" sz="5400" i="1" dirty="0">
                <a:solidFill>
                  <a:srgbClr val="262B62"/>
                </a:solidFill>
                <a:latin typeface="Akzidenz Grotesk BE Bold" panose="02000503050000020004" pitchFamily="50" charset="0"/>
              </a:rPr>
              <a:t>x</a:t>
            </a:r>
            <a:r>
              <a:rPr lang="en-US" sz="5400" baseline="30000" dirty="0">
                <a:solidFill>
                  <a:srgbClr val="262B62"/>
                </a:solidFill>
                <a:latin typeface="Akzidenz Grotesk BE Bold" panose="02000503050000020004" pitchFamily="50" charset="0"/>
              </a:rPr>
              <a:t>2</a:t>
            </a:r>
            <a:r>
              <a:rPr lang="en-US" sz="5400" dirty="0">
                <a:solidFill>
                  <a:srgbClr val="262B62"/>
                </a:solidFill>
                <a:latin typeface="Akzidenz Grotesk BE Bold" panose="02000503050000020004" pitchFamily="50" charset="0"/>
              </a:rPr>
              <a:t> − 6</a:t>
            </a:r>
            <a:r>
              <a:rPr lang="en-US" sz="5400" i="1" dirty="0">
                <a:solidFill>
                  <a:srgbClr val="262B62"/>
                </a:solidFill>
                <a:latin typeface="Akzidenz Grotesk BE Bold" panose="02000503050000020004" pitchFamily="50" charset="0"/>
              </a:rPr>
              <a:t>x</a:t>
            </a:r>
            <a:r>
              <a:rPr lang="en-US" sz="5400" dirty="0">
                <a:solidFill>
                  <a:srgbClr val="262B62"/>
                </a:solidFill>
                <a:latin typeface="Akzidenz Grotesk BE Bold" panose="02000503050000020004" pitchFamily="50" charset="0"/>
              </a:rPr>
              <a:t> − 2, what is the value of </a:t>
            </a:r>
            <a:r>
              <a:rPr lang="en-US" sz="5400" i="1" dirty="0">
                <a:solidFill>
                  <a:srgbClr val="262B62"/>
                </a:solidFill>
                <a:latin typeface="Akzidenz Grotesk BE Bold" panose="02000503050000020004" pitchFamily="50" charset="0"/>
              </a:rPr>
              <a:t>f</a:t>
            </a:r>
            <a:r>
              <a:rPr lang="en-US" sz="5400" dirty="0">
                <a:solidFill>
                  <a:srgbClr val="262B62"/>
                </a:solidFill>
                <a:latin typeface="Akzidenz Grotesk BE Bold" panose="02000503050000020004" pitchFamily="50" charset="0"/>
              </a:rPr>
              <a:t>(4)?</a:t>
            </a:r>
            <a:endParaRPr lang="en-US" sz="54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005784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1052790" y="1565477"/>
            <a:ext cx="7038419" cy="394723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 popular multivitamin contains </a:t>
            </a:r>
            <a:r>
              <a:rPr lang="en-US" sz="4000" i="1" dirty="0">
                <a:solidFill>
                  <a:srgbClr val="262B62"/>
                </a:solidFill>
                <a:latin typeface="Akzidenz Grotesk BE Bold" panose="02000503050000020004" pitchFamily="50" charset="0"/>
              </a:rPr>
              <a:t>x</a:t>
            </a:r>
            <a:r>
              <a:rPr lang="en-US" sz="4000" dirty="0">
                <a:solidFill>
                  <a:srgbClr val="262B62"/>
                </a:solidFill>
                <a:latin typeface="Akzidenz Grotesk BE Bold" panose="02000503050000020004" pitchFamily="50" charset="0"/>
              </a:rPr>
              <a:t> milligrams of manganese, which represents 40% of the recommended daily allowance of 2.5 milligrams. What is </a:t>
            </a:r>
            <a:r>
              <a:rPr lang="en-US" sz="4000" i="1" dirty="0">
                <a:solidFill>
                  <a:srgbClr val="262B62"/>
                </a:solidFill>
                <a:latin typeface="Akzidenz Grotesk BE Bold" panose="02000503050000020004" pitchFamily="50" charset="0"/>
              </a:rPr>
              <a:t>x</a:t>
            </a:r>
            <a:r>
              <a:rPr lang="en-US" sz="4000" dirty="0">
                <a:solidFill>
                  <a:srgbClr val="262B62"/>
                </a:solidFill>
                <a:latin typeface="Akzidenz Grotesk BE Bold" panose="02000503050000020004" pitchFamily="50" charset="0"/>
              </a:rPr>
              <a:t>?</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018121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850535"/>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product of a set of distinct positive integers is 84. What is the least possible sum of these integers?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641333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50416" y="1281565"/>
            <a:ext cx="7892248"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One dragonfly flew in a straight path at a rate of 36 mi/h for 45 minutes. Meanwhile, a second dragonfly rode for 45 minutes on the windshield of a car that was driving in a straight path at 60 mi/h. How many more miles did the second dragonfly travel than the first dragonfly?</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920002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01024"/>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rgbClr val="262B62"/>
                </a:solidFill>
                <a:latin typeface="Akzidenz Grotesk BE Bold" panose="02000503050000020004" pitchFamily="50" charset="0"/>
              </a:rPr>
              <a:t>At an immunization clinic, there is one scheduled appointment every five minutes starting at noon. Each patient arrives exactly at the scheduled time, spends 10 minutes in the lobby doing paperwork, then five minutes out of the lobby getting shots, and finally 20 minutes in the lobby to be sure there is no adverse reaction. How many patients are in the lobby at 12:34 p.m.?</a:t>
            </a:r>
            <a:endParaRPr lang="en-US" sz="3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364831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83760"/>
            <a:ext cx="8132797" cy="269048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How many equilateral triangles in the plane have two vertices in the set </a:t>
            </a:r>
          </a:p>
          <a:p>
            <a:r>
              <a:rPr lang="en-US" sz="4500" dirty="0">
                <a:solidFill>
                  <a:srgbClr val="262B62"/>
                </a:solidFill>
                <a:latin typeface="Akzidenz Grotesk BE Bold" panose="02000503050000020004" pitchFamily="50" charset="0"/>
              </a:rPr>
              <a:t>{(0, 0),(0, 1),(1, 0),(1, 1)}?</a:t>
            </a:r>
            <a:endParaRPr lang="en-US" sz="45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25769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147880"/>
            <a:ext cx="8132797" cy="256224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262B62"/>
                </a:solidFill>
                <a:latin typeface="Akzidenz Grotesk BE Bold" panose="02000503050000020004" pitchFamily="50" charset="0"/>
                <a:cs typeface="Arial" panose="020B0604020202020204" pitchFamily="34" charset="0"/>
              </a:rPr>
              <a:t>Go ahead and cross out the </a:t>
            </a:r>
            <a:r>
              <a:rPr lang="en-US" sz="6000" b="1" dirty="0">
                <a:solidFill>
                  <a:srgbClr val="FF0000"/>
                </a:solidFill>
                <a:latin typeface="Akzidenz Grotesk BE Bold" panose="02000503050000020004" pitchFamily="50" charset="0"/>
                <a:cs typeface="Arial" panose="020B0604020202020204" pitchFamily="34" charset="0"/>
              </a:rPr>
              <a:t>FREE</a:t>
            </a:r>
            <a:r>
              <a:rPr lang="en-US" sz="6000" b="1" dirty="0">
                <a:solidFill>
                  <a:srgbClr val="262B62"/>
                </a:solidFill>
                <a:latin typeface="Akzidenz Grotesk BE Bold" panose="02000503050000020004" pitchFamily="50" charset="0"/>
                <a:cs typeface="Arial" panose="020B0604020202020204" pitchFamily="34" charset="0"/>
              </a:rPr>
              <a:t> space and let’s begin…</a:t>
            </a:r>
          </a:p>
        </p:txBody>
      </p:sp>
    </p:spTree>
    <p:extLst>
      <p:ext uri="{BB962C8B-B14F-4D97-AF65-F5344CB8AC3E}">
        <p14:creationId xmlns:p14="http://schemas.microsoft.com/office/powerpoint/2010/main" val="3355714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10424"/>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In Mr. Davidson’s 8</a:t>
            </a:r>
            <a:r>
              <a:rPr lang="en-US" sz="5000" baseline="30000" dirty="0">
                <a:solidFill>
                  <a:srgbClr val="262B62"/>
                </a:solidFill>
                <a:latin typeface="Akzidenz Grotesk BE Bold" panose="02000503050000020004" pitchFamily="50" charset="0"/>
              </a:rPr>
              <a:t>th</a:t>
            </a:r>
            <a:r>
              <a:rPr lang="en-US" sz="5000" dirty="0">
                <a:solidFill>
                  <a:srgbClr val="262B62"/>
                </a:solidFill>
                <a:latin typeface="Akzidenz Grotesk BE Bold" panose="02000503050000020004" pitchFamily="50" charset="0"/>
              </a:rPr>
              <a:t> grade class, there are 7 more male students than female students. If 2/3 of the students are male, how many students are in the class?</a:t>
            </a:r>
          </a:p>
        </p:txBody>
      </p:sp>
    </p:spTree>
    <p:extLst>
      <p:ext uri="{BB962C8B-B14F-4D97-AF65-F5344CB8AC3E}">
        <p14:creationId xmlns:p14="http://schemas.microsoft.com/office/powerpoint/2010/main" val="369403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61EB9CF-CF4F-4A77-B85E-E2E829875FF2}"/>
              </a:ext>
            </a:extLst>
          </p:cNvPr>
          <p:cNvCxnSpPr>
            <a:stCxn id="6" idx="6"/>
            <a:endCxn id="8" idx="2"/>
          </p:cNvCxnSpPr>
          <p:nvPr/>
        </p:nvCxnSpPr>
        <p:spPr>
          <a:xfrm>
            <a:off x="6256538" y="3711838"/>
            <a:ext cx="1501063" cy="26148"/>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8AA7D6-5D10-434F-B3C2-48143F3B3987}"/>
              </a:ext>
            </a:extLst>
          </p:cNvPr>
          <p:cNvCxnSpPr>
            <a:stCxn id="6" idx="7"/>
            <a:endCxn id="2" idx="3"/>
          </p:cNvCxnSpPr>
          <p:nvPr/>
        </p:nvCxnSpPr>
        <p:spPr>
          <a:xfrm flipV="1">
            <a:off x="6200633" y="2311832"/>
            <a:ext cx="675540" cy="1258763"/>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4E5A99-3605-4BBE-88F6-316B886FF7FA}"/>
              </a:ext>
            </a:extLst>
          </p:cNvPr>
          <p:cNvCxnSpPr>
            <a:stCxn id="2" idx="5"/>
            <a:endCxn id="8" idx="1"/>
          </p:cNvCxnSpPr>
          <p:nvPr/>
        </p:nvCxnSpPr>
        <p:spPr>
          <a:xfrm>
            <a:off x="7146103" y="2311832"/>
            <a:ext cx="667403" cy="1284911"/>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22" name="Content Placeholder 3"/>
          <p:cNvSpPr txBox="1">
            <a:spLocks/>
          </p:cNvSpPr>
          <p:nvPr/>
        </p:nvSpPr>
        <p:spPr>
          <a:xfrm>
            <a:off x="239272" y="1210371"/>
            <a:ext cx="4643448"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solidFill>
                  <a:srgbClr val="262B62"/>
                </a:solidFill>
                <a:latin typeface="Akzidenz Grotesk BE Bold" panose="02000503050000020004" pitchFamily="50" charset="0"/>
              </a:rPr>
              <a:t>The numbers 1, 2, 3, 4, 5 and 6 are to be placed in this figure, one number per circle, so that the sums of the numbers on each side of the triangle are the same. How many distinct solutions are there, not including rotations and reflections?</a:t>
            </a:r>
            <a:endParaRPr lang="en-US" sz="3000" b="1" dirty="0">
              <a:solidFill>
                <a:srgbClr val="262B62"/>
              </a:solidFill>
              <a:latin typeface="Akzidenz Grotesk BE Bold" panose="02000503050000020004" pitchFamily="50" charset="0"/>
              <a:cs typeface="Arial" panose="020B0604020202020204" pitchFamily="34" charset="0"/>
            </a:endParaRPr>
          </a:p>
        </p:txBody>
      </p:sp>
      <p:sp>
        <p:nvSpPr>
          <p:cNvPr id="2" name="Oval 1">
            <a:extLst>
              <a:ext uri="{FF2B5EF4-FFF2-40B4-BE49-F238E27FC236}">
                <a16:creationId xmlns:a16="http://schemas.microsoft.com/office/drawing/2014/main" id="{1241D616-9494-48A6-A2EA-7073167DBE57}"/>
              </a:ext>
            </a:extLst>
          </p:cNvPr>
          <p:cNvSpPr/>
          <p:nvPr/>
        </p:nvSpPr>
        <p:spPr>
          <a:xfrm>
            <a:off x="6820268" y="1970842"/>
            <a:ext cx="381740" cy="399495"/>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F4C9CF9-2C97-4541-9984-8B19CC8951B2}"/>
              </a:ext>
            </a:extLst>
          </p:cNvPr>
          <p:cNvSpPr/>
          <p:nvPr/>
        </p:nvSpPr>
        <p:spPr>
          <a:xfrm>
            <a:off x="6327560" y="2728403"/>
            <a:ext cx="381740" cy="399495"/>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02F3438-3C81-4AEC-9218-BE64043141E4}"/>
              </a:ext>
            </a:extLst>
          </p:cNvPr>
          <p:cNvSpPr/>
          <p:nvPr/>
        </p:nvSpPr>
        <p:spPr>
          <a:xfrm>
            <a:off x="6820268" y="3538237"/>
            <a:ext cx="381740" cy="399495"/>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612AD80-4105-488A-B91D-18B94FDF9A20}"/>
              </a:ext>
            </a:extLst>
          </p:cNvPr>
          <p:cNvSpPr/>
          <p:nvPr/>
        </p:nvSpPr>
        <p:spPr>
          <a:xfrm>
            <a:off x="5874798" y="3512090"/>
            <a:ext cx="381740" cy="399495"/>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53CE831-9D14-489D-8918-3848C5497A3E}"/>
              </a:ext>
            </a:extLst>
          </p:cNvPr>
          <p:cNvSpPr/>
          <p:nvPr/>
        </p:nvSpPr>
        <p:spPr>
          <a:xfrm>
            <a:off x="7313718" y="2728404"/>
            <a:ext cx="381740" cy="399495"/>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882C7D6-D280-49E6-839E-DB7E3CFDCF55}"/>
              </a:ext>
            </a:extLst>
          </p:cNvPr>
          <p:cNvSpPr/>
          <p:nvPr/>
        </p:nvSpPr>
        <p:spPr>
          <a:xfrm>
            <a:off x="7757601" y="3538238"/>
            <a:ext cx="381740" cy="399495"/>
          </a:xfrm>
          <a:prstGeom prst="ellipse">
            <a:avLst/>
          </a:prstGeom>
          <a:solidFill>
            <a:srgbClr val="262B62"/>
          </a:solidFill>
          <a:ln>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657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55034"/>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stack of 45 dimes is divided into three piles in the ratio 1/6 : 1/3 : 1/4 . How many dimes are in the pile with the least number of dimes?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642597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663132"/>
            <a:ext cx="8132797" cy="3531736"/>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average of five numbers is 16. Four of the numbers are 5, 9, 23 and 26. What is the value of the fifth number?</a:t>
            </a:r>
          </a:p>
        </p:txBody>
      </p:sp>
    </p:spTree>
    <p:extLst>
      <p:ext uri="{BB962C8B-B14F-4D97-AF65-F5344CB8AC3E}">
        <p14:creationId xmlns:p14="http://schemas.microsoft.com/office/powerpoint/2010/main" val="3873088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52452"/>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Point A has positive integer coordinates and is the same distance from (2, 2) as (2, 2) is from the origin. What is the sum of the coordinates of Point A?</a:t>
            </a:r>
          </a:p>
        </p:txBody>
      </p:sp>
    </p:spTree>
    <p:extLst>
      <p:ext uri="{BB962C8B-B14F-4D97-AF65-F5344CB8AC3E}">
        <p14:creationId xmlns:p14="http://schemas.microsoft.com/office/powerpoint/2010/main" val="2555504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46134"/>
            <a:ext cx="8132797" cy="422423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A car’s tag price is $19,500. With sales tax, the total cost is $21,645. What percentage of the original cost is the sales tax?</a:t>
            </a:r>
          </a:p>
        </p:txBody>
      </p:sp>
    </p:spTree>
    <p:extLst>
      <p:ext uri="{BB962C8B-B14F-4D97-AF65-F5344CB8AC3E}">
        <p14:creationId xmlns:p14="http://schemas.microsoft.com/office/powerpoint/2010/main" val="21710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03760" y="1254780"/>
            <a:ext cx="4829879" cy="50552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In right triangle </a:t>
            </a:r>
            <a:r>
              <a:rPr lang="en-US" sz="4500" i="1" dirty="0">
                <a:solidFill>
                  <a:srgbClr val="262B62"/>
                </a:solidFill>
                <a:latin typeface="Akzidenz Grotesk BE Bold" panose="02000503050000020004" pitchFamily="50" charset="0"/>
              </a:rPr>
              <a:t>MNO</a:t>
            </a:r>
            <a:r>
              <a:rPr lang="en-US" sz="4500" dirty="0">
                <a:solidFill>
                  <a:srgbClr val="262B62"/>
                </a:solidFill>
                <a:latin typeface="Akzidenz Grotesk BE Bold" panose="02000503050000020004" pitchFamily="50" charset="0"/>
              </a:rPr>
              <a:t> shown here, </a:t>
            </a:r>
            <a:r>
              <a:rPr lang="en-US" sz="4500" i="1" dirty="0">
                <a:solidFill>
                  <a:srgbClr val="262B62"/>
                </a:solidFill>
                <a:latin typeface="Akzidenz Grotesk BE Bold" panose="02000503050000020004" pitchFamily="50" charset="0"/>
              </a:rPr>
              <a:t>MO</a:t>
            </a:r>
            <a:r>
              <a:rPr lang="en-US" sz="4500" dirty="0">
                <a:solidFill>
                  <a:srgbClr val="262B62"/>
                </a:solidFill>
                <a:latin typeface="Akzidenz Grotesk BE Bold" panose="02000503050000020004" pitchFamily="50" charset="0"/>
              </a:rPr>
              <a:t> = 10 units, </a:t>
            </a:r>
            <a:r>
              <a:rPr lang="en-US" sz="4500" i="1" dirty="0">
                <a:solidFill>
                  <a:srgbClr val="262B62"/>
                </a:solidFill>
                <a:latin typeface="Akzidenz Grotesk BE Bold" panose="02000503050000020004" pitchFamily="50" charset="0"/>
              </a:rPr>
              <a:t>NO</a:t>
            </a:r>
            <a:r>
              <a:rPr lang="en-US" sz="4500" dirty="0">
                <a:solidFill>
                  <a:srgbClr val="262B62"/>
                </a:solidFill>
                <a:latin typeface="Akzidenz Grotesk BE Bold" panose="02000503050000020004" pitchFamily="50" charset="0"/>
              </a:rPr>
              <a:t> = 7.6 units and </a:t>
            </a:r>
            <a:r>
              <a:rPr lang="en-US" sz="4500" i="1" dirty="0">
                <a:solidFill>
                  <a:srgbClr val="262B62"/>
                </a:solidFill>
                <a:latin typeface="Akzidenz Grotesk BE Bold" panose="02000503050000020004" pitchFamily="50" charset="0"/>
              </a:rPr>
              <a:t>PO</a:t>
            </a:r>
            <a:r>
              <a:rPr lang="en-US" sz="4500" dirty="0">
                <a:solidFill>
                  <a:srgbClr val="262B62"/>
                </a:solidFill>
                <a:latin typeface="Akzidenz Grotesk BE Bold" panose="02000503050000020004" pitchFamily="50" charset="0"/>
              </a:rPr>
              <a:t> = 3 units. What is the area of triangle MNP?</a:t>
            </a:r>
            <a:endParaRPr lang="en-US" sz="4500" b="1" dirty="0">
              <a:solidFill>
                <a:srgbClr val="262B62"/>
              </a:solidFill>
              <a:latin typeface="Akzidenz Grotesk BE Bold" panose="02000503050000020004" pitchFamily="50" charset="0"/>
              <a:cs typeface="Arial" panose="020B0604020202020204" pitchFamily="34" charset="0"/>
            </a:endParaRPr>
          </a:p>
        </p:txBody>
      </p:sp>
      <p:sp>
        <p:nvSpPr>
          <p:cNvPr id="3" name="Isosceles Triangle 2">
            <a:extLst>
              <a:ext uri="{FF2B5EF4-FFF2-40B4-BE49-F238E27FC236}">
                <a16:creationId xmlns:a16="http://schemas.microsoft.com/office/drawing/2014/main" id="{0E865302-C7A9-4BC9-A930-E15F4932C26A}"/>
              </a:ext>
            </a:extLst>
          </p:cNvPr>
          <p:cNvSpPr/>
          <p:nvPr/>
        </p:nvSpPr>
        <p:spPr>
          <a:xfrm rot="8053752">
            <a:off x="5592931" y="2787041"/>
            <a:ext cx="3808520" cy="1944210"/>
          </a:xfrm>
          <a:prstGeom prst="triangle">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C181F62-7493-4F97-87ED-D80A73342D54}"/>
              </a:ext>
            </a:extLst>
          </p:cNvPr>
          <p:cNvCxnSpPr>
            <a:cxnSpLocks/>
            <a:stCxn id="3" idx="4"/>
          </p:cNvCxnSpPr>
          <p:nvPr/>
        </p:nvCxnSpPr>
        <p:spPr>
          <a:xfrm flipV="1">
            <a:off x="5472345" y="3429000"/>
            <a:ext cx="2712867" cy="1016581"/>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5B82FEC-CF73-420C-82E1-F986186A1FB6}"/>
              </a:ext>
            </a:extLst>
          </p:cNvPr>
          <p:cNvSpPr txBox="1"/>
          <p:nvPr/>
        </p:nvSpPr>
        <p:spPr>
          <a:xfrm>
            <a:off x="5249291" y="4472980"/>
            <a:ext cx="452761"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M</a:t>
            </a:r>
          </a:p>
        </p:txBody>
      </p:sp>
      <p:sp>
        <p:nvSpPr>
          <p:cNvPr id="9" name="TextBox 8">
            <a:extLst>
              <a:ext uri="{FF2B5EF4-FFF2-40B4-BE49-F238E27FC236}">
                <a16:creationId xmlns:a16="http://schemas.microsoft.com/office/drawing/2014/main" id="{472E787B-EC83-4C2F-9840-DCFD3D5289EA}"/>
              </a:ext>
            </a:extLst>
          </p:cNvPr>
          <p:cNvSpPr txBox="1"/>
          <p:nvPr/>
        </p:nvSpPr>
        <p:spPr>
          <a:xfrm>
            <a:off x="8185211" y="4472980"/>
            <a:ext cx="452761"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O</a:t>
            </a:r>
          </a:p>
        </p:txBody>
      </p:sp>
      <p:sp>
        <p:nvSpPr>
          <p:cNvPr id="10" name="TextBox 9">
            <a:extLst>
              <a:ext uri="{FF2B5EF4-FFF2-40B4-BE49-F238E27FC236}">
                <a16:creationId xmlns:a16="http://schemas.microsoft.com/office/drawing/2014/main" id="{FD1070F8-A29D-41FF-94BE-0FF47D6097EA}"/>
              </a:ext>
            </a:extLst>
          </p:cNvPr>
          <p:cNvSpPr txBox="1"/>
          <p:nvPr/>
        </p:nvSpPr>
        <p:spPr>
          <a:xfrm>
            <a:off x="8229599" y="3244334"/>
            <a:ext cx="452761"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P</a:t>
            </a:r>
          </a:p>
        </p:txBody>
      </p:sp>
      <p:sp>
        <p:nvSpPr>
          <p:cNvPr id="11" name="TextBox 10">
            <a:extLst>
              <a:ext uri="{FF2B5EF4-FFF2-40B4-BE49-F238E27FC236}">
                <a16:creationId xmlns:a16="http://schemas.microsoft.com/office/drawing/2014/main" id="{70D256B9-CA77-4731-BA68-E6E301DAE5E5}"/>
              </a:ext>
            </a:extLst>
          </p:cNvPr>
          <p:cNvSpPr txBox="1"/>
          <p:nvPr/>
        </p:nvSpPr>
        <p:spPr>
          <a:xfrm>
            <a:off x="7958831" y="1347233"/>
            <a:ext cx="452761"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N</a:t>
            </a:r>
          </a:p>
        </p:txBody>
      </p:sp>
    </p:spTree>
    <p:extLst>
      <p:ext uri="{BB962C8B-B14F-4D97-AF65-F5344CB8AC3E}">
        <p14:creationId xmlns:p14="http://schemas.microsoft.com/office/powerpoint/2010/main" val="3249708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26326"/>
            <a:ext cx="8132797" cy="4431983"/>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500" dirty="0">
                <a:solidFill>
                  <a:srgbClr val="262B62"/>
                </a:solidFill>
                <a:latin typeface="Akzidenz Grotesk BE Bold" panose="02000503050000020004" pitchFamily="50" charset="0"/>
              </a:rPr>
              <a:t>The decimal representation of a fraction ends in 0.3. When the decimal is changed to a common fraction and reduced to lowest terms, what is the denominator of the fraction?</a:t>
            </a:r>
            <a:endParaRPr lang="en-US" sz="4500" b="1" dirty="0">
              <a:solidFill>
                <a:srgbClr val="262B62"/>
              </a:solidFill>
              <a:latin typeface="Akzidenz Grotesk BE Bold" panose="02000503050000020004" pitchFamily="50" charset="0"/>
              <a:cs typeface="Arial" panose="020B0604020202020204" pitchFamily="34" charset="0"/>
            </a:endParaRPr>
          </a:p>
        </p:txBody>
      </p:sp>
      <p:cxnSp>
        <p:nvCxnSpPr>
          <p:cNvPr id="3" name="Straight Connector 2">
            <a:extLst>
              <a:ext uri="{FF2B5EF4-FFF2-40B4-BE49-F238E27FC236}">
                <a16:creationId xmlns:a16="http://schemas.microsoft.com/office/drawing/2014/main" id="{A944A264-CA00-4C43-BDBA-9F009CD18790}"/>
              </a:ext>
            </a:extLst>
          </p:cNvPr>
          <p:cNvCxnSpPr/>
          <p:nvPr/>
        </p:nvCxnSpPr>
        <p:spPr>
          <a:xfrm>
            <a:off x="7412854" y="2086253"/>
            <a:ext cx="292963"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79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06087"/>
            <a:ext cx="8132797" cy="4944430"/>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262B62"/>
                </a:solidFill>
                <a:latin typeface="Akzidenz Grotesk BE Bold" panose="02000503050000020004" pitchFamily="50" charset="0"/>
              </a:rPr>
              <a:t>A satellite completes a 360</a:t>
            </a:r>
            <a:r>
              <a:rPr lang="en-US" sz="4000" baseline="30000" dirty="0">
                <a:solidFill>
                  <a:srgbClr val="262B62"/>
                </a:solidFill>
                <a:latin typeface="Akzidenz Grotesk BE Bold" panose="02000503050000020004" pitchFamily="50" charset="0"/>
              </a:rPr>
              <a:t>◦</a:t>
            </a:r>
            <a:r>
              <a:rPr lang="en-US" sz="3200" dirty="0">
                <a:solidFill>
                  <a:srgbClr val="262B62"/>
                </a:solidFill>
                <a:latin typeface="Akzidenz Grotesk BE Bold" panose="02000503050000020004" pitchFamily="50" charset="0"/>
              </a:rPr>
              <a:t> -revolution around the planet Earth every 90 minutes. The satellite travels in a path parallel to, and in the same direction as, the path your house is on while Earth completes her 360</a:t>
            </a:r>
            <a:r>
              <a:rPr lang="en-US" sz="4000" baseline="30000" dirty="0">
                <a:solidFill>
                  <a:srgbClr val="262B62"/>
                </a:solidFill>
                <a:latin typeface="Akzidenz Grotesk BE Bold" panose="02000503050000020004" pitchFamily="50" charset="0"/>
              </a:rPr>
              <a:t>◦</a:t>
            </a:r>
            <a:r>
              <a:rPr lang="en-US" sz="3200" dirty="0">
                <a:solidFill>
                  <a:srgbClr val="262B62"/>
                </a:solidFill>
                <a:latin typeface="Akzidenz Grotesk BE Bold" panose="02000503050000020004" pitchFamily="50" charset="0"/>
              </a:rPr>
              <a:t> 24-hour rotation. If a 24-hour interval begins with the first pass of the satellite over your house, how many total times will the satellite pass over your house before the start of the next 24-hour interval? </a:t>
            </a:r>
            <a:endParaRPr lang="en-US" sz="32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2861669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363559" y="1328727"/>
            <a:ext cx="4474771" cy="480952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700" dirty="0">
                <a:solidFill>
                  <a:srgbClr val="262B62"/>
                </a:solidFill>
                <a:latin typeface="Akzidenz Grotesk BE Bold" panose="02000503050000020004" pitchFamily="50" charset="0"/>
              </a:rPr>
              <a:t>If ABCE is a square where</a:t>
            </a:r>
          </a:p>
          <a:p>
            <a:r>
              <a:rPr lang="en-US" sz="3700" dirty="0">
                <a:solidFill>
                  <a:srgbClr val="262B62"/>
                </a:solidFill>
                <a:latin typeface="Akzidenz Grotesk BE Bold" panose="02000503050000020004" pitchFamily="50" charset="0"/>
              </a:rPr>
              <a:t>AB = 5 and D is the midpoint of AC, find the area of the regions labeled R, rounded to the nearest whole number.</a:t>
            </a:r>
            <a:endParaRPr lang="en-US" sz="3700" b="1" dirty="0">
              <a:solidFill>
                <a:srgbClr val="262B62"/>
              </a:solidFill>
              <a:latin typeface="Akzidenz Grotesk BE Bold" panose="02000503050000020004" pitchFamily="50" charset="0"/>
              <a:cs typeface="Arial" panose="020B0604020202020204" pitchFamily="34" charset="0"/>
            </a:endParaRPr>
          </a:p>
        </p:txBody>
      </p:sp>
      <p:cxnSp>
        <p:nvCxnSpPr>
          <p:cNvPr id="3" name="Straight Connector 2">
            <a:extLst>
              <a:ext uri="{FF2B5EF4-FFF2-40B4-BE49-F238E27FC236}">
                <a16:creationId xmlns:a16="http://schemas.microsoft.com/office/drawing/2014/main" id="{22600BE6-19AE-475D-9B84-FE2D19B8E82F}"/>
              </a:ext>
            </a:extLst>
          </p:cNvPr>
          <p:cNvCxnSpPr/>
          <p:nvPr/>
        </p:nvCxnSpPr>
        <p:spPr>
          <a:xfrm>
            <a:off x="754607" y="3524431"/>
            <a:ext cx="585926" cy="0"/>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4DD4232-6D38-423C-8068-0F5690AE2D58}"/>
              </a:ext>
            </a:extLst>
          </p:cNvPr>
          <p:cNvSpPr/>
          <p:nvPr/>
        </p:nvSpPr>
        <p:spPr>
          <a:xfrm>
            <a:off x="5921406" y="2361460"/>
            <a:ext cx="1846555" cy="1802167"/>
          </a:xfrm>
          <a:prstGeom prst="rect">
            <a:avLst/>
          </a:prstGeom>
          <a:noFill/>
          <a:ln w="38100">
            <a:solidFill>
              <a:srgbClr val="262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050F73A-A06F-4344-A3A5-902A20480CCF}"/>
              </a:ext>
            </a:extLst>
          </p:cNvPr>
          <p:cNvCxnSpPr/>
          <p:nvPr/>
        </p:nvCxnSpPr>
        <p:spPr>
          <a:xfrm flipV="1">
            <a:off x="5921406" y="2361460"/>
            <a:ext cx="1846555" cy="180216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908C7C-1F00-4899-A063-D02DB17ECF5A}"/>
              </a:ext>
            </a:extLst>
          </p:cNvPr>
          <p:cNvCxnSpPr>
            <a:stCxn id="4" idx="2"/>
          </p:cNvCxnSpPr>
          <p:nvPr/>
        </p:nvCxnSpPr>
        <p:spPr>
          <a:xfrm flipV="1">
            <a:off x="6844684" y="2361460"/>
            <a:ext cx="923277" cy="1802167"/>
          </a:xfrm>
          <a:prstGeom prst="line">
            <a:avLst/>
          </a:prstGeom>
          <a:ln w="38100">
            <a:solidFill>
              <a:srgbClr val="262B6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9B1074-11FE-42B1-B7D0-3319B815934D}"/>
              </a:ext>
            </a:extLst>
          </p:cNvPr>
          <p:cNvSpPr txBox="1"/>
          <p:nvPr/>
        </p:nvSpPr>
        <p:spPr>
          <a:xfrm>
            <a:off x="5521911" y="2077375"/>
            <a:ext cx="39949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A</a:t>
            </a:r>
          </a:p>
        </p:txBody>
      </p:sp>
      <p:sp>
        <p:nvSpPr>
          <p:cNvPr id="12" name="TextBox 11">
            <a:extLst>
              <a:ext uri="{FF2B5EF4-FFF2-40B4-BE49-F238E27FC236}">
                <a16:creationId xmlns:a16="http://schemas.microsoft.com/office/drawing/2014/main" id="{29313A88-2197-420D-A40A-E1E4F7C4158B}"/>
              </a:ext>
            </a:extLst>
          </p:cNvPr>
          <p:cNvSpPr txBox="1"/>
          <p:nvPr/>
        </p:nvSpPr>
        <p:spPr>
          <a:xfrm>
            <a:off x="6704121" y="4171025"/>
            <a:ext cx="39949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D</a:t>
            </a:r>
          </a:p>
        </p:txBody>
      </p:sp>
      <p:sp>
        <p:nvSpPr>
          <p:cNvPr id="13" name="TextBox 12">
            <a:extLst>
              <a:ext uri="{FF2B5EF4-FFF2-40B4-BE49-F238E27FC236}">
                <a16:creationId xmlns:a16="http://schemas.microsoft.com/office/drawing/2014/main" id="{0A8480DD-413E-4484-8037-24C37847C855}"/>
              </a:ext>
            </a:extLst>
          </p:cNvPr>
          <p:cNvSpPr txBox="1"/>
          <p:nvPr/>
        </p:nvSpPr>
        <p:spPr>
          <a:xfrm>
            <a:off x="7762042" y="4110646"/>
            <a:ext cx="39949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C</a:t>
            </a:r>
          </a:p>
        </p:txBody>
      </p:sp>
      <p:sp>
        <p:nvSpPr>
          <p:cNvPr id="14" name="TextBox 13">
            <a:extLst>
              <a:ext uri="{FF2B5EF4-FFF2-40B4-BE49-F238E27FC236}">
                <a16:creationId xmlns:a16="http://schemas.microsoft.com/office/drawing/2014/main" id="{A3291F6C-475E-4148-8FC9-D8D2E0F6E0C9}"/>
              </a:ext>
            </a:extLst>
          </p:cNvPr>
          <p:cNvSpPr txBox="1"/>
          <p:nvPr/>
        </p:nvSpPr>
        <p:spPr>
          <a:xfrm>
            <a:off x="7744286" y="2042150"/>
            <a:ext cx="39949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B</a:t>
            </a:r>
          </a:p>
        </p:txBody>
      </p:sp>
      <p:sp>
        <p:nvSpPr>
          <p:cNvPr id="15" name="TextBox 14">
            <a:extLst>
              <a:ext uri="{FF2B5EF4-FFF2-40B4-BE49-F238E27FC236}">
                <a16:creationId xmlns:a16="http://schemas.microsoft.com/office/drawing/2014/main" id="{CACEBB14-48DE-4C2B-AB12-374FA3A4400B}"/>
              </a:ext>
            </a:extLst>
          </p:cNvPr>
          <p:cNvSpPr txBox="1"/>
          <p:nvPr/>
        </p:nvSpPr>
        <p:spPr>
          <a:xfrm>
            <a:off x="5527830" y="4131361"/>
            <a:ext cx="399495" cy="369332"/>
          </a:xfrm>
          <a:prstGeom prst="rect">
            <a:avLst/>
          </a:prstGeom>
          <a:noFill/>
        </p:spPr>
        <p:txBody>
          <a:bodyPr wrap="square" rtlCol="0">
            <a:spAutoFit/>
          </a:bodyPr>
          <a:lstStyle/>
          <a:p>
            <a:r>
              <a:rPr lang="en-US" dirty="0">
                <a:solidFill>
                  <a:srgbClr val="262B62"/>
                </a:solidFill>
                <a:latin typeface="Akzidenz Grotesk BE Bold" panose="02000503050000020004" pitchFamily="50" charset="0"/>
              </a:rPr>
              <a:t>E</a:t>
            </a:r>
          </a:p>
        </p:txBody>
      </p:sp>
      <p:sp>
        <p:nvSpPr>
          <p:cNvPr id="16" name="TextBox 15">
            <a:extLst>
              <a:ext uri="{FF2B5EF4-FFF2-40B4-BE49-F238E27FC236}">
                <a16:creationId xmlns:a16="http://schemas.microsoft.com/office/drawing/2014/main" id="{D9921842-DD4E-45C7-9DC7-88FCD059AE68}"/>
              </a:ext>
            </a:extLst>
          </p:cNvPr>
          <p:cNvSpPr txBox="1"/>
          <p:nvPr/>
        </p:nvSpPr>
        <p:spPr>
          <a:xfrm>
            <a:off x="6245440" y="2522738"/>
            <a:ext cx="599243" cy="646331"/>
          </a:xfrm>
          <a:prstGeom prst="rect">
            <a:avLst/>
          </a:prstGeom>
          <a:noFill/>
        </p:spPr>
        <p:txBody>
          <a:bodyPr wrap="square" rtlCol="0">
            <a:spAutoFit/>
          </a:bodyPr>
          <a:lstStyle/>
          <a:p>
            <a:r>
              <a:rPr lang="en-US" sz="3600" dirty="0">
                <a:solidFill>
                  <a:srgbClr val="EF3125"/>
                </a:solidFill>
                <a:latin typeface="Akzidenz Grotesk BE Bold" panose="02000503050000020004" pitchFamily="50" charset="0"/>
              </a:rPr>
              <a:t>R</a:t>
            </a:r>
          </a:p>
        </p:txBody>
      </p:sp>
      <p:sp>
        <p:nvSpPr>
          <p:cNvPr id="17" name="TextBox 16">
            <a:extLst>
              <a:ext uri="{FF2B5EF4-FFF2-40B4-BE49-F238E27FC236}">
                <a16:creationId xmlns:a16="http://schemas.microsoft.com/office/drawing/2014/main" id="{2B27E59A-4FE9-4B3B-B041-5592A765FC36}"/>
              </a:ext>
            </a:extLst>
          </p:cNvPr>
          <p:cNvSpPr txBox="1"/>
          <p:nvPr/>
        </p:nvSpPr>
        <p:spPr>
          <a:xfrm>
            <a:off x="7202750" y="3352306"/>
            <a:ext cx="399495" cy="646331"/>
          </a:xfrm>
          <a:prstGeom prst="rect">
            <a:avLst/>
          </a:prstGeom>
          <a:noFill/>
        </p:spPr>
        <p:txBody>
          <a:bodyPr wrap="square" rtlCol="0">
            <a:spAutoFit/>
          </a:bodyPr>
          <a:lstStyle/>
          <a:p>
            <a:r>
              <a:rPr lang="en-US" sz="3600" dirty="0">
                <a:solidFill>
                  <a:srgbClr val="EF3125"/>
                </a:solidFill>
                <a:latin typeface="Akzidenz Grotesk BE Bold" panose="02000503050000020004" pitchFamily="50" charset="0"/>
              </a:rPr>
              <a:t>R</a:t>
            </a:r>
          </a:p>
        </p:txBody>
      </p:sp>
    </p:spTree>
    <p:extLst>
      <p:ext uri="{BB962C8B-B14F-4D97-AF65-F5344CB8AC3E}">
        <p14:creationId xmlns:p14="http://schemas.microsoft.com/office/powerpoint/2010/main" val="60323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890243" y="1334658"/>
            <a:ext cx="7363513"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The positive integers 1, 3,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 and 120 have the property that the product of any two of them is one less than a perfect square. What is </a:t>
            </a:r>
            <a:r>
              <a:rPr lang="en-US" sz="5000" i="1" dirty="0">
                <a:solidFill>
                  <a:srgbClr val="262B62"/>
                </a:solidFill>
                <a:latin typeface="Akzidenz Grotesk BE Bold" panose="02000503050000020004" pitchFamily="50" charset="0"/>
              </a:rPr>
              <a:t>n</a:t>
            </a:r>
            <a:r>
              <a:rPr lang="en-US" sz="5000" dirty="0">
                <a:solidFill>
                  <a:srgbClr val="262B62"/>
                </a:solidFill>
                <a:latin typeface="Akzidenz Grotesk BE Bold" panose="02000503050000020004" pitchFamily="50" charset="0"/>
              </a:rPr>
              <a:t>?</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776139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098176"/>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sum of the tens digit and the units digit in the decimal representation of 9</a:t>
            </a:r>
            <a:r>
              <a:rPr lang="en-US" sz="5000" baseline="30000" dirty="0">
                <a:solidFill>
                  <a:srgbClr val="262B62"/>
                </a:solidFill>
                <a:latin typeface="Akzidenz Grotesk BE Bold" panose="02000503050000020004" pitchFamily="50" charset="0"/>
              </a:rPr>
              <a:t>2004</a:t>
            </a:r>
            <a:r>
              <a:rPr lang="en-US" sz="5000" dirty="0">
                <a:solidFill>
                  <a:srgbClr val="262B62"/>
                </a:solidFill>
                <a:latin typeface="Akzidenz Grotesk BE Bold" panose="02000503050000020004" pitchFamily="50" charset="0"/>
              </a:rPr>
              <a:t>?</a:t>
            </a:r>
            <a:endParaRPr lang="en-US" sz="5000" b="1" baseline="30000"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116230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751967"/>
            <a:ext cx="8132797" cy="394723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In a certain country, 20% of the people possess 80% of the wealth. How many times wealthier is the average person in the smaller group than the average person in the remaining 80% of the population?</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939264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169198"/>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Find the largest two-digit number that is equal to three times the product of its digits.</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3348611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275750"/>
            <a:ext cx="8132797" cy="2839239"/>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2007th digit to the right of the decimal point in the decimal expansion of 1/7?</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833863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2568655"/>
            <a:ext cx="8132797" cy="1509644"/>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b="1" dirty="0">
                <a:solidFill>
                  <a:srgbClr val="262B62"/>
                </a:solidFill>
                <a:latin typeface="Akzidenz Grotesk BE Bold" panose="02000503050000020004" pitchFamily="50" charset="0"/>
                <a:cs typeface="Arial" panose="020B0604020202020204" pitchFamily="34" charset="0"/>
              </a:rPr>
              <a:t>If 3</a:t>
            </a:r>
            <a:r>
              <a:rPr lang="en-US" sz="5000" b="1" baseline="30000" dirty="0">
                <a:solidFill>
                  <a:srgbClr val="262B62"/>
                </a:solidFill>
                <a:latin typeface="Akzidenz Grotesk BE Bold" panose="02000503050000020004" pitchFamily="50" charset="0"/>
                <a:cs typeface="Arial" panose="020B0604020202020204" pitchFamily="34" charset="0"/>
              </a:rPr>
              <a:t>4</a:t>
            </a:r>
            <a:r>
              <a:rPr lang="en-US" sz="5000" b="1" dirty="0">
                <a:solidFill>
                  <a:srgbClr val="262B62"/>
                </a:solidFill>
                <a:latin typeface="Akzidenz Grotesk BE Bold" panose="02000503050000020004" pitchFamily="50" charset="0"/>
                <a:cs typeface="Arial" panose="020B0604020202020204" pitchFamily="34" charset="0"/>
              </a:rPr>
              <a:t> = </a:t>
            </a:r>
            <a:r>
              <a:rPr lang="en-US" sz="5000" b="1" i="1" dirty="0">
                <a:solidFill>
                  <a:srgbClr val="262B62"/>
                </a:solidFill>
                <a:latin typeface="Akzidenz Grotesk BE Bold" panose="02000503050000020004" pitchFamily="50" charset="0"/>
                <a:cs typeface="Arial" panose="020B0604020202020204" pitchFamily="34" charset="0"/>
              </a:rPr>
              <a:t>x</a:t>
            </a:r>
            <a:r>
              <a:rPr lang="en-US" sz="5000" b="1" baseline="30000" dirty="0">
                <a:solidFill>
                  <a:srgbClr val="262B62"/>
                </a:solidFill>
                <a:latin typeface="Akzidenz Grotesk BE Bold" panose="02000503050000020004" pitchFamily="50" charset="0"/>
                <a:cs typeface="Arial" panose="020B0604020202020204" pitchFamily="34" charset="0"/>
              </a:rPr>
              <a:t>2</a:t>
            </a:r>
            <a:r>
              <a:rPr lang="en-US" sz="5000" b="1" dirty="0">
                <a:solidFill>
                  <a:srgbClr val="262B62"/>
                </a:solidFill>
                <a:latin typeface="Akzidenz Grotesk BE Bold" panose="02000503050000020004" pitchFamily="50" charset="0"/>
                <a:cs typeface="Arial" panose="020B0604020202020204" pitchFamily="34" charset="0"/>
              </a:rPr>
              <a:t> and 9</a:t>
            </a:r>
            <a:r>
              <a:rPr lang="en-US" sz="5000" b="1" baseline="30000" dirty="0">
                <a:solidFill>
                  <a:srgbClr val="262B62"/>
                </a:solidFill>
                <a:latin typeface="Akzidenz Grotesk BE Bold" panose="02000503050000020004" pitchFamily="50" charset="0"/>
                <a:cs typeface="Arial" panose="020B0604020202020204" pitchFamily="34" charset="0"/>
              </a:rPr>
              <a:t>(2</a:t>
            </a:r>
            <a:r>
              <a:rPr lang="en-US" sz="5000" b="1" i="1" baseline="30000" dirty="0">
                <a:solidFill>
                  <a:srgbClr val="262B62"/>
                </a:solidFill>
                <a:latin typeface="Akzidenz Grotesk BE Bold" panose="02000503050000020004" pitchFamily="50" charset="0"/>
                <a:cs typeface="Arial" panose="020B0604020202020204" pitchFamily="34" charset="0"/>
              </a:rPr>
              <a:t>x</a:t>
            </a:r>
            <a:r>
              <a:rPr lang="en-US" sz="5000" b="1" baseline="30000" dirty="0">
                <a:solidFill>
                  <a:srgbClr val="262B62"/>
                </a:solidFill>
                <a:latin typeface="Akzidenz Grotesk BE Bold" panose="02000503050000020004" pitchFamily="50" charset="0"/>
                <a:cs typeface="Arial" panose="020B0604020202020204" pitchFamily="34" charset="0"/>
              </a:rPr>
              <a:t> </a:t>
            </a:r>
            <a:r>
              <a:rPr lang="en-US" sz="4800" baseline="30000" dirty="0">
                <a:solidFill>
                  <a:srgbClr val="262B62"/>
                </a:solidFill>
                <a:latin typeface="Akzidenz Grotesk BE Bold" panose="02000503050000020004" pitchFamily="50" charset="0"/>
              </a:rPr>
              <a:t>−</a:t>
            </a:r>
            <a:r>
              <a:rPr lang="en-US" sz="5000" b="1" baseline="30000" dirty="0">
                <a:solidFill>
                  <a:srgbClr val="262B62"/>
                </a:solidFill>
                <a:latin typeface="Akzidenz Grotesk BE Bold" panose="02000503050000020004" pitchFamily="50" charset="0"/>
                <a:cs typeface="Arial" panose="020B0604020202020204" pitchFamily="34" charset="0"/>
              </a:rPr>
              <a:t> 5) </a:t>
            </a:r>
            <a:r>
              <a:rPr lang="en-US" sz="5000" b="1" dirty="0">
                <a:solidFill>
                  <a:srgbClr val="262B62"/>
                </a:solidFill>
                <a:latin typeface="Akzidenz Grotesk BE Bold" panose="02000503050000020004" pitchFamily="50" charset="0"/>
                <a:cs typeface="Arial" panose="020B0604020202020204" pitchFamily="34" charset="0"/>
              </a:rPr>
              <a:t>= 9</a:t>
            </a:r>
            <a:r>
              <a:rPr lang="en-US" sz="5000" b="1" i="1" baseline="30000" dirty="0">
                <a:solidFill>
                  <a:srgbClr val="262B62"/>
                </a:solidFill>
                <a:latin typeface="Akzidenz Grotesk BE Bold" panose="02000503050000020004" pitchFamily="50" charset="0"/>
                <a:cs typeface="Arial" panose="020B0604020202020204" pitchFamily="34" charset="0"/>
              </a:rPr>
              <a:t>y</a:t>
            </a:r>
            <a:r>
              <a:rPr lang="en-US" sz="5000" b="1" dirty="0">
                <a:solidFill>
                  <a:srgbClr val="262B62"/>
                </a:solidFill>
                <a:latin typeface="Akzidenz Grotesk BE Bold" panose="02000503050000020004" pitchFamily="50" charset="0"/>
                <a:cs typeface="Arial" panose="020B0604020202020204" pitchFamily="34" charset="0"/>
              </a:rPr>
              <a:t>, what is the value of </a:t>
            </a:r>
            <a:r>
              <a:rPr lang="en-US" sz="5000" b="1" i="1" dirty="0">
                <a:solidFill>
                  <a:srgbClr val="262B62"/>
                </a:solidFill>
                <a:latin typeface="Akzidenz Grotesk BE Bold" panose="02000503050000020004" pitchFamily="50" charset="0"/>
                <a:cs typeface="Arial" panose="020B0604020202020204" pitchFamily="34" charset="0"/>
              </a:rPr>
              <a:t>y</a:t>
            </a:r>
            <a:r>
              <a:rPr lang="en-US" sz="5000" b="1" dirty="0">
                <a:solidFill>
                  <a:srgbClr val="262B62"/>
                </a:solidFill>
                <a:latin typeface="Akzidenz Grotesk BE Bold" panose="02000503050000020004" pitchFamily="50" charset="0"/>
                <a:cs typeface="Arial" panose="020B0604020202020204" pitchFamily="34" charset="0"/>
              </a:rPr>
              <a:t>?</a:t>
            </a:r>
          </a:p>
        </p:txBody>
      </p:sp>
    </p:spTree>
    <p:extLst>
      <p:ext uri="{BB962C8B-B14F-4D97-AF65-F5344CB8AC3E}">
        <p14:creationId xmlns:p14="http://schemas.microsoft.com/office/powerpoint/2010/main" val="3638285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228600" y="2355629"/>
            <a:ext cx="8686800" cy="214674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How many palindromes are there between 300 and 500?</a:t>
            </a:r>
            <a:endParaRPr lang="en-US" sz="5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404953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321828"/>
            <a:ext cx="8132797"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What is the least possible denominator of a positive rational number whose repeating decimal representation is 0.</a:t>
            </a:r>
            <a:r>
              <a:rPr lang="en-US" sz="5000" i="1" dirty="0">
                <a:solidFill>
                  <a:srgbClr val="262B62"/>
                </a:solidFill>
                <a:latin typeface="Akzidenz Grotesk BE Bold" panose="02000503050000020004" pitchFamily="50" charset="0"/>
              </a:rPr>
              <a:t>AB</a:t>
            </a:r>
            <a:r>
              <a:rPr lang="en-US" sz="5000" dirty="0">
                <a:solidFill>
                  <a:srgbClr val="262B62"/>
                </a:solidFill>
                <a:latin typeface="Akzidenz Grotesk BE Bold" panose="02000503050000020004" pitchFamily="50" charset="0"/>
              </a:rPr>
              <a:t>, where </a:t>
            </a:r>
            <a:r>
              <a:rPr lang="en-US" sz="5000" i="1" dirty="0">
                <a:solidFill>
                  <a:srgbClr val="262B62"/>
                </a:solidFill>
                <a:latin typeface="Akzidenz Grotesk BE Bold" panose="02000503050000020004" pitchFamily="50" charset="0"/>
              </a:rPr>
              <a:t>A</a:t>
            </a:r>
            <a:r>
              <a:rPr lang="en-US" sz="5000" dirty="0">
                <a:solidFill>
                  <a:srgbClr val="262B62"/>
                </a:solidFill>
                <a:latin typeface="Akzidenz Grotesk BE Bold" panose="02000503050000020004" pitchFamily="50" charset="0"/>
              </a:rPr>
              <a:t> and </a:t>
            </a:r>
            <a:r>
              <a:rPr lang="en-US" sz="5000" i="1" dirty="0">
                <a:solidFill>
                  <a:srgbClr val="262B62"/>
                </a:solidFill>
                <a:latin typeface="Akzidenz Grotesk BE Bold" panose="02000503050000020004" pitchFamily="50" charset="0"/>
              </a:rPr>
              <a:t>B</a:t>
            </a:r>
            <a:r>
              <a:rPr lang="en-US" sz="5000" dirty="0">
                <a:solidFill>
                  <a:srgbClr val="262B62"/>
                </a:solidFill>
                <a:latin typeface="Akzidenz Grotesk BE Bold" panose="02000503050000020004" pitchFamily="50" charset="0"/>
              </a:rPr>
              <a:t> are distinct digits? </a:t>
            </a:r>
            <a:endParaRPr lang="en-US" sz="5000" b="1" dirty="0">
              <a:solidFill>
                <a:srgbClr val="262B62"/>
              </a:solidFill>
              <a:latin typeface="Akzidenz Grotesk BE Bold" panose="02000503050000020004" pitchFamily="50" charset="0"/>
              <a:cs typeface="Arial" panose="020B0604020202020204" pitchFamily="34" charset="0"/>
            </a:endParaRPr>
          </a:p>
        </p:txBody>
      </p:sp>
      <p:cxnSp>
        <p:nvCxnSpPr>
          <p:cNvPr id="3" name="Straight Connector 2">
            <a:extLst>
              <a:ext uri="{FF2B5EF4-FFF2-40B4-BE49-F238E27FC236}">
                <a16:creationId xmlns:a16="http://schemas.microsoft.com/office/drawing/2014/main" id="{F74410AC-0BAC-4350-B509-B02B278DCA9C}"/>
              </a:ext>
            </a:extLst>
          </p:cNvPr>
          <p:cNvCxnSpPr/>
          <p:nvPr/>
        </p:nvCxnSpPr>
        <p:spPr>
          <a:xfrm>
            <a:off x="7057750" y="4092599"/>
            <a:ext cx="816746" cy="0"/>
          </a:xfrm>
          <a:prstGeom prst="line">
            <a:avLst/>
          </a:prstGeom>
          <a:ln w="57150">
            <a:solidFill>
              <a:srgbClr val="262B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18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918377" y="1270442"/>
            <a:ext cx="7467044" cy="4916731"/>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solidFill>
                  <a:srgbClr val="262B62"/>
                </a:solidFill>
                <a:latin typeface="Akzidenz Grotesk BE Bold" panose="02000503050000020004" pitchFamily="50" charset="0"/>
              </a:rPr>
              <a:t>A sequence is formed by adding 2 to the triple of the previous term. If the 1</a:t>
            </a:r>
            <a:r>
              <a:rPr lang="en-US" sz="5000" baseline="30000" dirty="0">
                <a:solidFill>
                  <a:srgbClr val="262B62"/>
                </a:solidFill>
                <a:latin typeface="Akzidenz Grotesk BE Bold" panose="02000503050000020004" pitchFamily="50" charset="0"/>
              </a:rPr>
              <a:t>st</a:t>
            </a:r>
            <a:r>
              <a:rPr lang="en-US" sz="5000" dirty="0">
                <a:solidFill>
                  <a:srgbClr val="262B62"/>
                </a:solidFill>
                <a:latin typeface="Akzidenz Grotesk BE Bold" panose="02000503050000020004" pitchFamily="50" charset="0"/>
              </a:rPr>
              <a:t> term is 1, what is the sum of the first 3 terms of this sequence?</a:t>
            </a:r>
          </a:p>
        </p:txBody>
      </p:sp>
    </p:spTree>
    <p:extLst>
      <p:ext uri="{BB962C8B-B14F-4D97-AF65-F5344CB8AC3E}">
        <p14:creationId xmlns:p14="http://schemas.microsoft.com/office/powerpoint/2010/main" val="401796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3"/>
          <p:cNvSpPr txBox="1">
            <a:spLocks/>
          </p:cNvSpPr>
          <p:nvPr/>
        </p:nvSpPr>
        <p:spPr>
          <a:xfrm>
            <a:off x="505601" y="1486283"/>
            <a:ext cx="8132797" cy="4501232"/>
          </a:xfrm>
          <a:prstGeom prst="rect">
            <a:avLst/>
          </a:prstGeom>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262B62"/>
                </a:solidFill>
                <a:latin typeface="Akzidenz Grotesk BE Bold" panose="02000503050000020004" pitchFamily="50" charset="0"/>
              </a:rPr>
              <a:t>A function is defined as follows: For all positive integers </a:t>
            </a:r>
            <a:r>
              <a:rPr lang="en-US" sz="4000" i="1" dirty="0">
                <a:solidFill>
                  <a:srgbClr val="262B62"/>
                </a:solidFill>
                <a:latin typeface="Akzidenz Grotesk BE Bold" panose="02000503050000020004" pitchFamily="50" charset="0"/>
              </a:rPr>
              <a:t>x</a:t>
            </a:r>
            <a:r>
              <a:rPr lang="en-US" sz="4000" dirty="0">
                <a:solidFill>
                  <a:srgbClr val="262B62"/>
                </a:solidFill>
                <a:latin typeface="Akzidenz Grotesk BE Bold" panose="02000503050000020004" pitchFamily="50" charset="0"/>
              </a:rPr>
              <a:t>, </a:t>
            </a:r>
            <a:r>
              <a:rPr lang="en-US" sz="4000" i="1" dirty="0">
                <a:solidFill>
                  <a:srgbClr val="262B62"/>
                </a:solidFill>
                <a:latin typeface="Akzidenz Grotesk BE Bold" panose="02000503050000020004" pitchFamily="50" charset="0"/>
              </a:rPr>
              <a:t>f</a:t>
            </a:r>
            <a:r>
              <a:rPr lang="en-US" sz="4000" dirty="0">
                <a:solidFill>
                  <a:srgbClr val="262B62"/>
                </a:solidFill>
                <a:latin typeface="Akzidenz Grotesk BE Bold" panose="02000503050000020004" pitchFamily="50" charset="0"/>
              </a:rPr>
              <a:t>(</a:t>
            </a:r>
            <a:r>
              <a:rPr lang="en-US" sz="4000" i="1" dirty="0">
                <a:solidFill>
                  <a:srgbClr val="262B62"/>
                </a:solidFill>
                <a:latin typeface="Akzidenz Grotesk BE Bold" panose="02000503050000020004" pitchFamily="50" charset="0"/>
              </a:rPr>
              <a:t>x</a:t>
            </a:r>
            <a:r>
              <a:rPr lang="en-US" sz="4000" dirty="0">
                <a:solidFill>
                  <a:srgbClr val="262B62"/>
                </a:solidFill>
                <a:latin typeface="Akzidenz Grotesk BE Bold" panose="02000503050000020004" pitchFamily="50" charset="0"/>
              </a:rPr>
              <a:t>) is the number of times the digit “1” appears in the interior. According to this rule, </a:t>
            </a:r>
            <a:r>
              <a:rPr lang="en-US" sz="4000" i="1" dirty="0">
                <a:solidFill>
                  <a:srgbClr val="262B62"/>
                </a:solidFill>
                <a:latin typeface="Akzidenz Grotesk BE Bold" panose="02000503050000020004" pitchFamily="50" charset="0"/>
              </a:rPr>
              <a:t>f</a:t>
            </a:r>
            <a:r>
              <a:rPr lang="en-US" sz="4000" dirty="0">
                <a:solidFill>
                  <a:srgbClr val="262B62"/>
                </a:solidFill>
                <a:latin typeface="Akzidenz Grotesk BE Bold" panose="02000503050000020004" pitchFamily="50" charset="0"/>
              </a:rPr>
              <a:t>(41012) = 2 and </a:t>
            </a:r>
            <a:r>
              <a:rPr lang="en-US" sz="4000" i="1" dirty="0">
                <a:solidFill>
                  <a:srgbClr val="262B62"/>
                </a:solidFill>
                <a:latin typeface="Akzidenz Grotesk BE Bold" panose="02000503050000020004" pitchFamily="50" charset="0"/>
              </a:rPr>
              <a:t>f</a:t>
            </a:r>
            <a:r>
              <a:rPr lang="en-US" sz="4000" dirty="0">
                <a:solidFill>
                  <a:srgbClr val="262B62"/>
                </a:solidFill>
                <a:latin typeface="Akzidenz Grotesk BE Bold" panose="02000503050000020004" pitchFamily="50" charset="0"/>
              </a:rPr>
              <a:t>(53) = 0. If </a:t>
            </a:r>
            <a:r>
              <a:rPr lang="en-US" sz="4000" i="1" dirty="0">
                <a:solidFill>
                  <a:srgbClr val="262B62"/>
                </a:solidFill>
                <a:latin typeface="Akzidenz Grotesk BE Bold" panose="02000503050000020004" pitchFamily="50" charset="0"/>
              </a:rPr>
              <a:t>p</a:t>
            </a:r>
            <a:r>
              <a:rPr lang="en-US" sz="4000" dirty="0">
                <a:solidFill>
                  <a:srgbClr val="262B62"/>
                </a:solidFill>
                <a:latin typeface="Akzidenz Grotesk BE Bold" panose="02000503050000020004" pitchFamily="50" charset="0"/>
              </a:rPr>
              <a:t> is a four-digit multiple of 5, what is the maximum value of </a:t>
            </a:r>
            <a:r>
              <a:rPr lang="en-US" sz="4000" i="1" dirty="0">
                <a:solidFill>
                  <a:srgbClr val="262B62"/>
                </a:solidFill>
                <a:latin typeface="Akzidenz Grotesk BE Bold" panose="02000503050000020004" pitchFamily="50" charset="0"/>
              </a:rPr>
              <a:t>f</a:t>
            </a:r>
            <a:r>
              <a:rPr lang="en-US" sz="4000" dirty="0">
                <a:solidFill>
                  <a:srgbClr val="262B62"/>
                </a:solidFill>
                <a:latin typeface="Akzidenz Grotesk BE Bold" panose="02000503050000020004" pitchFamily="50" charset="0"/>
              </a:rPr>
              <a:t>(</a:t>
            </a:r>
            <a:r>
              <a:rPr lang="en-US" sz="4000" i="1" dirty="0">
                <a:solidFill>
                  <a:srgbClr val="262B62"/>
                </a:solidFill>
                <a:latin typeface="Akzidenz Grotesk BE Bold" panose="02000503050000020004" pitchFamily="50" charset="0"/>
              </a:rPr>
              <a:t>p</a:t>
            </a:r>
            <a:r>
              <a:rPr lang="en-US" sz="4000" dirty="0">
                <a:solidFill>
                  <a:srgbClr val="262B62"/>
                </a:solidFill>
                <a:latin typeface="Akzidenz Grotesk BE Bold" panose="02000503050000020004" pitchFamily="50" charset="0"/>
              </a:rPr>
              <a:t>)?</a:t>
            </a:r>
            <a:endParaRPr lang="en-US" sz="4000" b="1" dirty="0">
              <a:solidFill>
                <a:srgbClr val="262B62"/>
              </a:solidFill>
              <a:latin typeface="Akzidenz Grotesk BE Bold" panose="02000503050000020004" pitchFamily="50" charset="0"/>
              <a:cs typeface="Arial" panose="020B0604020202020204" pitchFamily="34" charset="0"/>
            </a:endParaRPr>
          </a:p>
        </p:txBody>
      </p:sp>
    </p:spTree>
    <p:extLst>
      <p:ext uri="{BB962C8B-B14F-4D97-AF65-F5344CB8AC3E}">
        <p14:creationId xmlns:p14="http://schemas.microsoft.com/office/powerpoint/2010/main" val="1584827414"/>
      </p:ext>
    </p:extLst>
  </p:cSld>
  <p:clrMapOvr>
    <a:masterClrMapping/>
  </p:clrMapOvr>
</p:sld>
</file>

<file path=ppt/theme/theme1.xml><?xml version="1.0" encoding="utf-8"?>
<a:theme xmlns:a="http://schemas.openxmlformats.org/drawingml/2006/main" name="Office Theme">
  <a:themeElements>
    <a:clrScheme name="MATHCOUNT Club">
      <a:dk1>
        <a:sysClr val="windowText" lastClr="000000"/>
      </a:dk1>
      <a:lt1>
        <a:sysClr val="window" lastClr="FFFFFF"/>
      </a:lt1>
      <a:dk2>
        <a:srgbClr val="44546A"/>
      </a:dk2>
      <a:lt2>
        <a:srgbClr val="E7E6E6"/>
      </a:lt2>
      <a:accent1>
        <a:srgbClr val="03BFD7"/>
      </a:accent1>
      <a:accent2>
        <a:srgbClr val="ED1C24"/>
      </a:accent2>
      <a:accent3>
        <a:srgbClr val="A5A5A5"/>
      </a:accent3>
      <a:accent4>
        <a:srgbClr val="F37021"/>
      </a:accent4>
      <a:accent5>
        <a:srgbClr val="262262"/>
      </a:accent5>
      <a:accent6>
        <a:srgbClr val="00A4C3"/>
      </a:accent6>
      <a:hlink>
        <a:srgbClr val="00A4C3"/>
      </a:hlink>
      <a:folHlink>
        <a:srgbClr val="4F48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5354</TotalTime>
  <Words>12985</Words>
  <Application>Microsoft Office PowerPoint</Application>
  <PresentationFormat>On-screen Show (4:3)</PresentationFormat>
  <Paragraphs>231</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Akzidenz Grotesk BE Bold</vt:lpstr>
      <vt:lpstr>Akzidenz Grotesk BE Regular</vt:lpstr>
      <vt:lpstr>Arial</vt:lpstr>
      <vt:lpstr>Calibri</vt:lpstr>
      <vt:lpstr>Brusher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DiGioia</dc:creator>
  <cp:lastModifiedBy>Michelle LeFrancois</cp:lastModifiedBy>
  <cp:revision>249</cp:revision>
  <cp:lastPrinted>2016-11-09T18:45:20Z</cp:lastPrinted>
  <dcterms:created xsi:type="dcterms:W3CDTF">2013-07-18T21:46:03Z</dcterms:created>
  <dcterms:modified xsi:type="dcterms:W3CDTF">2020-07-16T16:02:42Z</dcterms:modified>
</cp:coreProperties>
</file>