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7"/>
  </p:notesMasterIdLst>
  <p:handoutMasterIdLst>
    <p:handoutMasterId r:id="rId68"/>
  </p:handoutMasterIdLst>
  <p:sldIdLst>
    <p:sldId id="294" r:id="rId2"/>
    <p:sldId id="295" r:id="rId3"/>
    <p:sldId id="296" r:id="rId4"/>
    <p:sldId id="297" r:id="rId5"/>
    <p:sldId id="298" r:id="rId6"/>
    <p:sldId id="270" r:id="rId7"/>
    <p:sldId id="272" r:id="rId8"/>
    <p:sldId id="273" r:id="rId9"/>
    <p:sldId id="274" r:id="rId10"/>
    <p:sldId id="275" r:id="rId11"/>
    <p:sldId id="276" r:id="rId12"/>
    <p:sldId id="277" r:id="rId13"/>
    <p:sldId id="278" r:id="rId14"/>
    <p:sldId id="279" r:id="rId15"/>
    <p:sldId id="26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324" r:id="rId31"/>
    <p:sldId id="326" r:id="rId32"/>
    <p:sldId id="328" r:id="rId33"/>
    <p:sldId id="330" r:id="rId34"/>
    <p:sldId id="332" r:id="rId35"/>
    <p:sldId id="334" r:id="rId36"/>
    <p:sldId id="336" r:id="rId37"/>
    <p:sldId id="338" r:id="rId38"/>
    <p:sldId id="340" r:id="rId39"/>
    <p:sldId id="342" r:id="rId40"/>
    <p:sldId id="344" r:id="rId41"/>
    <p:sldId id="346" r:id="rId42"/>
    <p:sldId id="348" r:id="rId43"/>
    <p:sldId id="350" r:id="rId44"/>
    <p:sldId id="352" r:id="rId45"/>
    <p:sldId id="354" r:id="rId46"/>
    <p:sldId id="356" r:id="rId47"/>
    <p:sldId id="358" r:id="rId48"/>
    <p:sldId id="360" r:id="rId49"/>
    <p:sldId id="362" r:id="rId50"/>
    <p:sldId id="364" r:id="rId51"/>
    <p:sldId id="366" r:id="rId52"/>
    <p:sldId id="368" r:id="rId53"/>
    <p:sldId id="370" r:id="rId54"/>
    <p:sldId id="372" r:id="rId55"/>
    <p:sldId id="374" r:id="rId56"/>
    <p:sldId id="376" r:id="rId57"/>
    <p:sldId id="378" r:id="rId58"/>
    <p:sldId id="380" r:id="rId59"/>
    <p:sldId id="382" r:id="rId60"/>
    <p:sldId id="384" r:id="rId61"/>
    <p:sldId id="386" r:id="rId62"/>
    <p:sldId id="388" r:id="rId63"/>
    <p:sldId id="390" r:id="rId64"/>
    <p:sldId id="392" r:id="rId65"/>
    <p:sldId id="394" r:id="rId66"/>
  </p:sldIdLst>
  <p:sldSz cx="9144000" cy="6858000" type="screen4x3"/>
  <p:notesSz cx="7010400" cy="9296400"/>
  <p:embeddedFontLst>
    <p:embeddedFont>
      <p:font typeface="Akzidenz Grotesk BE Bold" panose="02000503050000020004" pitchFamily="50" charset="0"/>
      <p:bold r:id="rId69"/>
      <p:boldItalic r:id="rId70"/>
    </p:embeddedFont>
    <p:embeddedFont>
      <p:font typeface="Akzidenz Grotesk BE Regular" panose="02000503030000020003" pitchFamily="50" charset="0"/>
      <p:regular r:id="rId71"/>
      <p:italic r:id="rId72"/>
    </p:embeddedFont>
    <p:embeddedFont>
      <p:font typeface="Brusher" panose="00000500000000000000" pitchFamily="2" charset="0"/>
      <p:regular r:id="rId73"/>
    </p:embeddedFont>
    <p:embeddedFont>
      <p:font typeface="Calibri" panose="020F0502020204030204" pitchFamily="34" charset="0"/>
      <p:regular r:id="rId74"/>
      <p:bold r:id="rId75"/>
      <p:italic r:id="rId76"/>
      <p:boldItalic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B62"/>
    <a:srgbClr val="EF3125"/>
    <a:srgbClr val="00A8CF"/>
    <a:srgbClr val="FF6F00"/>
    <a:srgbClr val="F15A51"/>
    <a:srgbClr val="14B9CA"/>
    <a:srgbClr val="1195A3"/>
    <a:srgbClr val="12A3B2"/>
    <a:srgbClr val="08D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1" autoAdjust="0"/>
    <p:restoredTop sz="94660" autoAdjust="0"/>
  </p:normalViewPr>
  <p:slideViewPr>
    <p:cSldViewPr snapToGrid="0">
      <p:cViewPr varScale="1">
        <p:scale>
          <a:sx n="39" d="100"/>
          <a:sy n="39" d="100"/>
        </p:scale>
        <p:origin x="1195"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888"/>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3270CF90-B279-4539-B1A3-3A7EEBE17F5E}" type="datetimeFigureOut">
              <a:rPr lang="en-US" smtClean="0"/>
              <a:t>7/16/2020</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3A0FFFD9-415D-4D3A-BCEE-D530A847053A}" type="slidenum">
              <a:rPr lang="en-US" smtClean="0"/>
              <a:t>‹#›</a:t>
            </a:fld>
            <a:endParaRPr lang="en-US"/>
          </a:p>
        </p:txBody>
      </p:sp>
    </p:spTree>
    <p:extLst>
      <p:ext uri="{BB962C8B-B14F-4D97-AF65-F5344CB8AC3E}">
        <p14:creationId xmlns:p14="http://schemas.microsoft.com/office/powerpoint/2010/main" val="1873193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78A69142-9C23-480D-A744-6945194BCFD9}" type="datetimeFigureOut">
              <a:rPr lang="en-US" smtClean="0"/>
              <a:t>7/16/2020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1A462AAE-52FD-43C4-831D-B04A7F55F61F}" type="slidenum">
              <a:rPr lang="en-US" smtClean="0"/>
              <a:t>‹#›</a:t>
            </a:fld>
            <a:endParaRPr lang="en-US" dirty="0"/>
          </a:p>
        </p:txBody>
      </p:sp>
    </p:spTree>
    <p:extLst>
      <p:ext uri="{BB962C8B-B14F-4D97-AF65-F5344CB8AC3E}">
        <p14:creationId xmlns:p14="http://schemas.microsoft.com/office/powerpoint/2010/main" val="259162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a:t>
            </a:fld>
            <a:endParaRPr lang="en-US" dirty="0"/>
          </a:p>
        </p:txBody>
      </p:sp>
    </p:spTree>
    <p:extLst>
      <p:ext uri="{BB962C8B-B14F-4D97-AF65-F5344CB8AC3E}">
        <p14:creationId xmlns:p14="http://schemas.microsoft.com/office/powerpoint/2010/main" val="2908861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a:t>
            </a:fld>
            <a:endParaRPr lang="en-US" dirty="0"/>
          </a:p>
        </p:txBody>
      </p:sp>
    </p:spTree>
    <p:extLst>
      <p:ext uri="{BB962C8B-B14F-4D97-AF65-F5344CB8AC3E}">
        <p14:creationId xmlns:p14="http://schemas.microsoft.com/office/powerpoint/2010/main" val="2123862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a:t>
            </a:fld>
            <a:endParaRPr lang="en-US" dirty="0"/>
          </a:p>
        </p:txBody>
      </p:sp>
    </p:spTree>
    <p:extLst>
      <p:ext uri="{BB962C8B-B14F-4D97-AF65-F5344CB8AC3E}">
        <p14:creationId xmlns:p14="http://schemas.microsoft.com/office/powerpoint/2010/main" val="139375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12</a:t>
            </a:fld>
            <a:endParaRPr lang="en-US" dirty="0"/>
          </a:p>
        </p:txBody>
      </p:sp>
    </p:spTree>
    <p:extLst>
      <p:ext uri="{BB962C8B-B14F-4D97-AF65-F5344CB8AC3E}">
        <p14:creationId xmlns:p14="http://schemas.microsoft.com/office/powerpoint/2010/main" val="3442118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13</a:t>
            </a:fld>
            <a:endParaRPr lang="en-US" dirty="0"/>
          </a:p>
        </p:txBody>
      </p:sp>
    </p:spTree>
    <p:extLst>
      <p:ext uri="{BB962C8B-B14F-4D97-AF65-F5344CB8AC3E}">
        <p14:creationId xmlns:p14="http://schemas.microsoft.com/office/powerpoint/2010/main" val="3554956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14</a:t>
            </a:fld>
            <a:endParaRPr lang="en-US" dirty="0"/>
          </a:p>
        </p:txBody>
      </p:sp>
    </p:spTree>
    <p:extLst>
      <p:ext uri="{BB962C8B-B14F-4D97-AF65-F5344CB8AC3E}">
        <p14:creationId xmlns:p14="http://schemas.microsoft.com/office/powerpoint/2010/main" val="711204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15</a:t>
            </a:fld>
            <a:endParaRPr lang="en-US" dirty="0"/>
          </a:p>
        </p:txBody>
      </p:sp>
    </p:spTree>
    <p:extLst>
      <p:ext uri="{BB962C8B-B14F-4D97-AF65-F5344CB8AC3E}">
        <p14:creationId xmlns:p14="http://schemas.microsoft.com/office/powerpoint/2010/main" val="409057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16</a:t>
            </a:fld>
            <a:endParaRPr lang="en-US" dirty="0"/>
          </a:p>
        </p:txBody>
      </p:sp>
    </p:spTree>
    <p:extLst>
      <p:ext uri="{BB962C8B-B14F-4D97-AF65-F5344CB8AC3E}">
        <p14:creationId xmlns:p14="http://schemas.microsoft.com/office/powerpoint/2010/main" val="3781100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17</a:t>
            </a:fld>
            <a:endParaRPr lang="en-US" dirty="0"/>
          </a:p>
        </p:txBody>
      </p:sp>
    </p:spTree>
    <p:extLst>
      <p:ext uri="{BB962C8B-B14F-4D97-AF65-F5344CB8AC3E}">
        <p14:creationId xmlns:p14="http://schemas.microsoft.com/office/powerpoint/2010/main" val="4249889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18</a:t>
            </a:fld>
            <a:endParaRPr lang="en-US" dirty="0"/>
          </a:p>
        </p:txBody>
      </p:sp>
    </p:spTree>
    <p:extLst>
      <p:ext uri="{BB962C8B-B14F-4D97-AF65-F5344CB8AC3E}">
        <p14:creationId xmlns:p14="http://schemas.microsoft.com/office/powerpoint/2010/main" val="3040032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19</a:t>
            </a:fld>
            <a:endParaRPr lang="en-US" dirty="0"/>
          </a:p>
        </p:txBody>
      </p:sp>
    </p:spTree>
    <p:extLst>
      <p:ext uri="{BB962C8B-B14F-4D97-AF65-F5344CB8AC3E}">
        <p14:creationId xmlns:p14="http://schemas.microsoft.com/office/powerpoint/2010/main" val="412245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a:t>
            </a:fld>
            <a:endParaRPr lang="en-US" dirty="0"/>
          </a:p>
        </p:txBody>
      </p:sp>
    </p:spTree>
    <p:extLst>
      <p:ext uri="{BB962C8B-B14F-4D97-AF65-F5344CB8AC3E}">
        <p14:creationId xmlns:p14="http://schemas.microsoft.com/office/powerpoint/2010/main" val="2910047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20</a:t>
            </a:fld>
            <a:endParaRPr lang="en-US" dirty="0"/>
          </a:p>
        </p:txBody>
      </p:sp>
    </p:spTree>
    <p:extLst>
      <p:ext uri="{BB962C8B-B14F-4D97-AF65-F5344CB8AC3E}">
        <p14:creationId xmlns:p14="http://schemas.microsoft.com/office/powerpoint/2010/main" val="2514949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21</a:t>
            </a:fld>
            <a:endParaRPr lang="en-US" dirty="0"/>
          </a:p>
        </p:txBody>
      </p:sp>
    </p:spTree>
    <p:extLst>
      <p:ext uri="{BB962C8B-B14F-4D97-AF65-F5344CB8AC3E}">
        <p14:creationId xmlns:p14="http://schemas.microsoft.com/office/powerpoint/2010/main" val="834673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22</a:t>
            </a:fld>
            <a:endParaRPr lang="en-US" dirty="0"/>
          </a:p>
        </p:txBody>
      </p:sp>
    </p:spTree>
    <p:extLst>
      <p:ext uri="{BB962C8B-B14F-4D97-AF65-F5344CB8AC3E}">
        <p14:creationId xmlns:p14="http://schemas.microsoft.com/office/powerpoint/2010/main" val="457706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23</a:t>
            </a:fld>
            <a:endParaRPr lang="en-US" dirty="0"/>
          </a:p>
        </p:txBody>
      </p:sp>
    </p:spTree>
    <p:extLst>
      <p:ext uri="{BB962C8B-B14F-4D97-AF65-F5344CB8AC3E}">
        <p14:creationId xmlns:p14="http://schemas.microsoft.com/office/powerpoint/2010/main" val="3841959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24</a:t>
            </a:fld>
            <a:endParaRPr lang="en-US" dirty="0"/>
          </a:p>
        </p:txBody>
      </p:sp>
    </p:spTree>
    <p:extLst>
      <p:ext uri="{BB962C8B-B14F-4D97-AF65-F5344CB8AC3E}">
        <p14:creationId xmlns:p14="http://schemas.microsoft.com/office/powerpoint/2010/main" val="3293242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25</a:t>
            </a:fld>
            <a:endParaRPr lang="en-US" dirty="0"/>
          </a:p>
        </p:txBody>
      </p:sp>
    </p:spTree>
    <p:extLst>
      <p:ext uri="{BB962C8B-B14F-4D97-AF65-F5344CB8AC3E}">
        <p14:creationId xmlns:p14="http://schemas.microsoft.com/office/powerpoint/2010/main" val="2568576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26</a:t>
            </a:fld>
            <a:endParaRPr lang="en-US" dirty="0"/>
          </a:p>
        </p:txBody>
      </p:sp>
    </p:spTree>
    <p:extLst>
      <p:ext uri="{BB962C8B-B14F-4D97-AF65-F5344CB8AC3E}">
        <p14:creationId xmlns:p14="http://schemas.microsoft.com/office/powerpoint/2010/main" val="2877662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27</a:t>
            </a:fld>
            <a:endParaRPr lang="en-US" dirty="0"/>
          </a:p>
        </p:txBody>
      </p:sp>
    </p:spTree>
    <p:extLst>
      <p:ext uri="{BB962C8B-B14F-4D97-AF65-F5344CB8AC3E}">
        <p14:creationId xmlns:p14="http://schemas.microsoft.com/office/powerpoint/2010/main" val="4144852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28</a:t>
            </a:fld>
            <a:endParaRPr lang="en-US" dirty="0"/>
          </a:p>
        </p:txBody>
      </p:sp>
    </p:spTree>
    <p:extLst>
      <p:ext uri="{BB962C8B-B14F-4D97-AF65-F5344CB8AC3E}">
        <p14:creationId xmlns:p14="http://schemas.microsoft.com/office/powerpoint/2010/main" val="370440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29</a:t>
            </a:fld>
            <a:endParaRPr lang="en-US" dirty="0"/>
          </a:p>
        </p:txBody>
      </p:sp>
    </p:spTree>
    <p:extLst>
      <p:ext uri="{BB962C8B-B14F-4D97-AF65-F5344CB8AC3E}">
        <p14:creationId xmlns:p14="http://schemas.microsoft.com/office/powerpoint/2010/main" val="180092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a:t>
            </a:fld>
            <a:endParaRPr lang="en-US" dirty="0"/>
          </a:p>
        </p:txBody>
      </p:sp>
    </p:spTree>
    <p:extLst>
      <p:ext uri="{BB962C8B-B14F-4D97-AF65-F5344CB8AC3E}">
        <p14:creationId xmlns:p14="http://schemas.microsoft.com/office/powerpoint/2010/main" val="1248290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30</a:t>
            </a:fld>
            <a:endParaRPr lang="en-US" dirty="0"/>
          </a:p>
        </p:txBody>
      </p:sp>
    </p:spTree>
    <p:extLst>
      <p:ext uri="{BB962C8B-B14F-4D97-AF65-F5344CB8AC3E}">
        <p14:creationId xmlns:p14="http://schemas.microsoft.com/office/powerpoint/2010/main" val="4165948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31</a:t>
            </a:fld>
            <a:endParaRPr lang="en-US" dirty="0"/>
          </a:p>
        </p:txBody>
      </p:sp>
    </p:spTree>
    <p:extLst>
      <p:ext uri="{BB962C8B-B14F-4D97-AF65-F5344CB8AC3E}">
        <p14:creationId xmlns:p14="http://schemas.microsoft.com/office/powerpoint/2010/main" val="2175994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32</a:t>
            </a:fld>
            <a:endParaRPr lang="en-US" dirty="0"/>
          </a:p>
        </p:txBody>
      </p:sp>
    </p:spTree>
    <p:extLst>
      <p:ext uri="{BB962C8B-B14F-4D97-AF65-F5344CB8AC3E}">
        <p14:creationId xmlns:p14="http://schemas.microsoft.com/office/powerpoint/2010/main" val="2319125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33</a:t>
            </a:fld>
            <a:endParaRPr lang="en-US" dirty="0"/>
          </a:p>
        </p:txBody>
      </p:sp>
    </p:spTree>
    <p:extLst>
      <p:ext uri="{BB962C8B-B14F-4D97-AF65-F5344CB8AC3E}">
        <p14:creationId xmlns:p14="http://schemas.microsoft.com/office/powerpoint/2010/main" val="260532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34</a:t>
            </a:fld>
            <a:endParaRPr lang="en-US" dirty="0"/>
          </a:p>
        </p:txBody>
      </p:sp>
    </p:spTree>
    <p:extLst>
      <p:ext uri="{BB962C8B-B14F-4D97-AF65-F5344CB8AC3E}">
        <p14:creationId xmlns:p14="http://schemas.microsoft.com/office/powerpoint/2010/main" val="1905282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35</a:t>
            </a:fld>
            <a:endParaRPr lang="en-US" dirty="0"/>
          </a:p>
        </p:txBody>
      </p:sp>
    </p:spTree>
    <p:extLst>
      <p:ext uri="{BB962C8B-B14F-4D97-AF65-F5344CB8AC3E}">
        <p14:creationId xmlns:p14="http://schemas.microsoft.com/office/powerpoint/2010/main" val="697388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36</a:t>
            </a:fld>
            <a:endParaRPr lang="en-US" dirty="0"/>
          </a:p>
        </p:txBody>
      </p:sp>
    </p:spTree>
    <p:extLst>
      <p:ext uri="{BB962C8B-B14F-4D97-AF65-F5344CB8AC3E}">
        <p14:creationId xmlns:p14="http://schemas.microsoft.com/office/powerpoint/2010/main" val="3657338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37</a:t>
            </a:fld>
            <a:endParaRPr lang="en-US" dirty="0"/>
          </a:p>
        </p:txBody>
      </p:sp>
    </p:spTree>
    <p:extLst>
      <p:ext uri="{BB962C8B-B14F-4D97-AF65-F5344CB8AC3E}">
        <p14:creationId xmlns:p14="http://schemas.microsoft.com/office/powerpoint/2010/main" val="1843397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38</a:t>
            </a:fld>
            <a:endParaRPr lang="en-US" dirty="0"/>
          </a:p>
        </p:txBody>
      </p:sp>
    </p:spTree>
    <p:extLst>
      <p:ext uri="{BB962C8B-B14F-4D97-AF65-F5344CB8AC3E}">
        <p14:creationId xmlns:p14="http://schemas.microsoft.com/office/powerpoint/2010/main" val="2986981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39</a:t>
            </a:fld>
            <a:endParaRPr lang="en-US" dirty="0"/>
          </a:p>
        </p:txBody>
      </p:sp>
    </p:spTree>
    <p:extLst>
      <p:ext uri="{BB962C8B-B14F-4D97-AF65-F5344CB8AC3E}">
        <p14:creationId xmlns:p14="http://schemas.microsoft.com/office/powerpoint/2010/main" val="3602078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a:t>
            </a:fld>
            <a:endParaRPr lang="en-US" dirty="0"/>
          </a:p>
        </p:txBody>
      </p:sp>
    </p:spTree>
    <p:extLst>
      <p:ext uri="{BB962C8B-B14F-4D97-AF65-F5344CB8AC3E}">
        <p14:creationId xmlns:p14="http://schemas.microsoft.com/office/powerpoint/2010/main" val="2674374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40</a:t>
            </a:fld>
            <a:endParaRPr lang="en-US" dirty="0"/>
          </a:p>
        </p:txBody>
      </p:sp>
    </p:spTree>
    <p:extLst>
      <p:ext uri="{BB962C8B-B14F-4D97-AF65-F5344CB8AC3E}">
        <p14:creationId xmlns:p14="http://schemas.microsoft.com/office/powerpoint/2010/main" val="1624998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41</a:t>
            </a:fld>
            <a:endParaRPr lang="en-US" dirty="0"/>
          </a:p>
        </p:txBody>
      </p:sp>
    </p:spTree>
    <p:extLst>
      <p:ext uri="{BB962C8B-B14F-4D97-AF65-F5344CB8AC3E}">
        <p14:creationId xmlns:p14="http://schemas.microsoft.com/office/powerpoint/2010/main" val="2806819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42</a:t>
            </a:fld>
            <a:endParaRPr lang="en-US" dirty="0"/>
          </a:p>
        </p:txBody>
      </p:sp>
    </p:spTree>
    <p:extLst>
      <p:ext uri="{BB962C8B-B14F-4D97-AF65-F5344CB8AC3E}">
        <p14:creationId xmlns:p14="http://schemas.microsoft.com/office/powerpoint/2010/main" val="919455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43</a:t>
            </a:fld>
            <a:endParaRPr lang="en-US" dirty="0"/>
          </a:p>
        </p:txBody>
      </p:sp>
    </p:spTree>
    <p:extLst>
      <p:ext uri="{BB962C8B-B14F-4D97-AF65-F5344CB8AC3E}">
        <p14:creationId xmlns:p14="http://schemas.microsoft.com/office/powerpoint/2010/main" val="36934218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44</a:t>
            </a:fld>
            <a:endParaRPr lang="en-US" dirty="0"/>
          </a:p>
        </p:txBody>
      </p:sp>
    </p:spTree>
    <p:extLst>
      <p:ext uri="{BB962C8B-B14F-4D97-AF65-F5344CB8AC3E}">
        <p14:creationId xmlns:p14="http://schemas.microsoft.com/office/powerpoint/2010/main" val="1799530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45</a:t>
            </a:fld>
            <a:endParaRPr lang="en-US" dirty="0"/>
          </a:p>
        </p:txBody>
      </p:sp>
    </p:spTree>
    <p:extLst>
      <p:ext uri="{BB962C8B-B14F-4D97-AF65-F5344CB8AC3E}">
        <p14:creationId xmlns:p14="http://schemas.microsoft.com/office/powerpoint/2010/main" val="2627599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46</a:t>
            </a:fld>
            <a:endParaRPr lang="en-US" dirty="0"/>
          </a:p>
        </p:txBody>
      </p:sp>
    </p:spTree>
    <p:extLst>
      <p:ext uri="{BB962C8B-B14F-4D97-AF65-F5344CB8AC3E}">
        <p14:creationId xmlns:p14="http://schemas.microsoft.com/office/powerpoint/2010/main" val="295091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47</a:t>
            </a:fld>
            <a:endParaRPr lang="en-US" dirty="0"/>
          </a:p>
        </p:txBody>
      </p:sp>
    </p:spTree>
    <p:extLst>
      <p:ext uri="{BB962C8B-B14F-4D97-AF65-F5344CB8AC3E}">
        <p14:creationId xmlns:p14="http://schemas.microsoft.com/office/powerpoint/2010/main" val="20862471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48</a:t>
            </a:fld>
            <a:endParaRPr lang="en-US" dirty="0"/>
          </a:p>
        </p:txBody>
      </p:sp>
    </p:spTree>
    <p:extLst>
      <p:ext uri="{BB962C8B-B14F-4D97-AF65-F5344CB8AC3E}">
        <p14:creationId xmlns:p14="http://schemas.microsoft.com/office/powerpoint/2010/main" val="11305017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49</a:t>
            </a:fld>
            <a:endParaRPr lang="en-US" dirty="0"/>
          </a:p>
        </p:txBody>
      </p:sp>
    </p:spTree>
    <p:extLst>
      <p:ext uri="{BB962C8B-B14F-4D97-AF65-F5344CB8AC3E}">
        <p14:creationId xmlns:p14="http://schemas.microsoft.com/office/powerpoint/2010/main" val="212363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a:t>
            </a:fld>
            <a:endParaRPr lang="en-US" dirty="0"/>
          </a:p>
        </p:txBody>
      </p:sp>
    </p:spTree>
    <p:extLst>
      <p:ext uri="{BB962C8B-B14F-4D97-AF65-F5344CB8AC3E}">
        <p14:creationId xmlns:p14="http://schemas.microsoft.com/office/powerpoint/2010/main" val="670008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50</a:t>
            </a:fld>
            <a:endParaRPr lang="en-US" dirty="0"/>
          </a:p>
        </p:txBody>
      </p:sp>
    </p:spTree>
    <p:extLst>
      <p:ext uri="{BB962C8B-B14F-4D97-AF65-F5344CB8AC3E}">
        <p14:creationId xmlns:p14="http://schemas.microsoft.com/office/powerpoint/2010/main" val="1263381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51</a:t>
            </a:fld>
            <a:endParaRPr lang="en-US" dirty="0"/>
          </a:p>
        </p:txBody>
      </p:sp>
    </p:spTree>
    <p:extLst>
      <p:ext uri="{BB962C8B-B14F-4D97-AF65-F5344CB8AC3E}">
        <p14:creationId xmlns:p14="http://schemas.microsoft.com/office/powerpoint/2010/main" val="2165789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52</a:t>
            </a:fld>
            <a:endParaRPr lang="en-US" dirty="0"/>
          </a:p>
        </p:txBody>
      </p:sp>
    </p:spTree>
    <p:extLst>
      <p:ext uri="{BB962C8B-B14F-4D97-AF65-F5344CB8AC3E}">
        <p14:creationId xmlns:p14="http://schemas.microsoft.com/office/powerpoint/2010/main" val="3730732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53</a:t>
            </a:fld>
            <a:endParaRPr lang="en-US" dirty="0"/>
          </a:p>
        </p:txBody>
      </p:sp>
    </p:spTree>
    <p:extLst>
      <p:ext uri="{BB962C8B-B14F-4D97-AF65-F5344CB8AC3E}">
        <p14:creationId xmlns:p14="http://schemas.microsoft.com/office/powerpoint/2010/main" val="4096489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54</a:t>
            </a:fld>
            <a:endParaRPr lang="en-US" dirty="0"/>
          </a:p>
        </p:txBody>
      </p:sp>
    </p:spTree>
    <p:extLst>
      <p:ext uri="{BB962C8B-B14F-4D97-AF65-F5344CB8AC3E}">
        <p14:creationId xmlns:p14="http://schemas.microsoft.com/office/powerpoint/2010/main" val="18303169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55</a:t>
            </a:fld>
            <a:endParaRPr lang="en-US" dirty="0"/>
          </a:p>
        </p:txBody>
      </p:sp>
    </p:spTree>
    <p:extLst>
      <p:ext uri="{BB962C8B-B14F-4D97-AF65-F5344CB8AC3E}">
        <p14:creationId xmlns:p14="http://schemas.microsoft.com/office/powerpoint/2010/main" val="1503247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56</a:t>
            </a:fld>
            <a:endParaRPr lang="en-US" dirty="0"/>
          </a:p>
        </p:txBody>
      </p:sp>
    </p:spTree>
    <p:extLst>
      <p:ext uri="{BB962C8B-B14F-4D97-AF65-F5344CB8AC3E}">
        <p14:creationId xmlns:p14="http://schemas.microsoft.com/office/powerpoint/2010/main" val="20754478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57</a:t>
            </a:fld>
            <a:endParaRPr lang="en-US" dirty="0"/>
          </a:p>
        </p:txBody>
      </p:sp>
    </p:spTree>
    <p:extLst>
      <p:ext uri="{BB962C8B-B14F-4D97-AF65-F5344CB8AC3E}">
        <p14:creationId xmlns:p14="http://schemas.microsoft.com/office/powerpoint/2010/main" val="3564233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58</a:t>
            </a:fld>
            <a:endParaRPr lang="en-US" dirty="0"/>
          </a:p>
        </p:txBody>
      </p:sp>
    </p:spTree>
    <p:extLst>
      <p:ext uri="{BB962C8B-B14F-4D97-AF65-F5344CB8AC3E}">
        <p14:creationId xmlns:p14="http://schemas.microsoft.com/office/powerpoint/2010/main" val="26454812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59</a:t>
            </a:fld>
            <a:endParaRPr lang="en-US" dirty="0"/>
          </a:p>
        </p:txBody>
      </p:sp>
    </p:spTree>
    <p:extLst>
      <p:ext uri="{BB962C8B-B14F-4D97-AF65-F5344CB8AC3E}">
        <p14:creationId xmlns:p14="http://schemas.microsoft.com/office/powerpoint/2010/main" val="168742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a:t>
            </a:fld>
            <a:endParaRPr lang="en-US" dirty="0"/>
          </a:p>
        </p:txBody>
      </p:sp>
    </p:spTree>
    <p:extLst>
      <p:ext uri="{BB962C8B-B14F-4D97-AF65-F5344CB8AC3E}">
        <p14:creationId xmlns:p14="http://schemas.microsoft.com/office/powerpoint/2010/main" val="12337130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60</a:t>
            </a:fld>
            <a:endParaRPr lang="en-US" dirty="0"/>
          </a:p>
        </p:txBody>
      </p:sp>
    </p:spTree>
    <p:extLst>
      <p:ext uri="{BB962C8B-B14F-4D97-AF65-F5344CB8AC3E}">
        <p14:creationId xmlns:p14="http://schemas.microsoft.com/office/powerpoint/2010/main" val="14477094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61</a:t>
            </a:fld>
            <a:endParaRPr lang="en-US" dirty="0"/>
          </a:p>
        </p:txBody>
      </p:sp>
    </p:spTree>
    <p:extLst>
      <p:ext uri="{BB962C8B-B14F-4D97-AF65-F5344CB8AC3E}">
        <p14:creationId xmlns:p14="http://schemas.microsoft.com/office/powerpoint/2010/main" val="22794157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62</a:t>
            </a:fld>
            <a:endParaRPr lang="en-US" dirty="0"/>
          </a:p>
        </p:txBody>
      </p:sp>
    </p:spTree>
    <p:extLst>
      <p:ext uri="{BB962C8B-B14F-4D97-AF65-F5344CB8AC3E}">
        <p14:creationId xmlns:p14="http://schemas.microsoft.com/office/powerpoint/2010/main" val="8315245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63</a:t>
            </a:fld>
            <a:endParaRPr lang="en-US" dirty="0"/>
          </a:p>
        </p:txBody>
      </p:sp>
    </p:spTree>
    <p:extLst>
      <p:ext uri="{BB962C8B-B14F-4D97-AF65-F5344CB8AC3E}">
        <p14:creationId xmlns:p14="http://schemas.microsoft.com/office/powerpoint/2010/main" val="24731109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64</a:t>
            </a:fld>
            <a:endParaRPr lang="en-US" dirty="0"/>
          </a:p>
        </p:txBody>
      </p:sp>
    </p:spTree>
    <p:extLst>
      <p:ext uri="{BB962C8B-B14F-4D97-AF65-F5344CB8AC3E}">
        <p14:creationId xmlns:p14="http://schemas.microsoft.com/office/powerpoint/2010/main" val="29995868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65</a:t>
            </a:fld>
            <a:endParaRPr lang="en-US" dirty="0"/>
          </a:p>
        </p:txBody>
      </p:sp>
    </p:spTree>
    <p:extLst>
      <p:ext uri="{BB962C8B-B14F-4D97-AF65-F5344CB8AC3E}">
        <p14:creationId xmlns:p14="http://schemas.microsoft.com/office/powerpoint/2010/main" val="21973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a:t>
            </a:fld>
            <a:endParaRPr lang="en-US" dirty="0"/>
          </a:p>
        </p:txBody>
      </p:sp>
    </p:spTree>
    <p:extLst>
      <p:ext uri="{BB962C8B-B14F-4D97-AF65-F5344CB8AC3E}">
        <p14:creationId xmlns:p14="http://schemas.microsoft.com/office/powerpoint/2010/main" val="150781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a:t>
            </a:fld>
            <a:endParaRPr lang="en-US" dirty="0"/>
          </a:p>
        </p:txBody>
      </p:sp>
    </p:spTree>
    <p:extLst>
      <p:ext uri="{BB962C8B-B14F-4D97-AF65-F5344CB8AC3E}">
        <p14:creationId xmlns:p14="http://schemas.microsoft.com/office/powerpoint/2010/main" val="3968934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a:t>
            </a:fld>
            <a:endParaRPr lang="en-US" dirty="0"/>
          </a:p>
        </p:txBody>
      </p:sp>
    </p:spTree>
    <p:extLst>
      <p:ext uri="{BB962C8B-B14F-4D97-AF65-F5344CB8AC3E}">
        <p14:creationId xmlns:p14="http://schemas.microsoft.com/office/powerpoint/2010/main" val="81722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cxnSp>
        <p:nvCxnSpPr>
          <p:cNvPr id="7" name="Straight Connector 6">
            <a:extLst>
              <a:ext uri="{FF2B5EF4-FFF2-40B4-BE49-F238E27FC236}">
                <a16:creationId xmlns:a16="http://schemas.microsoft.com/office/drawing/2014/main" id="{DBCDE427-1AC2-487E-91DB-35A43F9801D3}"/>
              </a:ext>
            </a:extLst>
          </p:cNvPr>
          <p:cNvCxnSpPr/>
          <p:nvPr userDrawn="1"/>
        </p:nvCxnSpPr>
        <p:spPr>
          <a:xfrm>
            <a:off x="0" y="970583"/>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BAC212-1540-4B6B-BFC7-A4C20056C52B}"/>
              </a:ext>
            </a:extLst>
          </p:cNvPr>
          <p:cNvCxnSpPr/>
          <p:nvPr userDrawn="1"/>
        </p:nvCxnSpPr>
        <p:spPr>
          <a:xfrm>
            <a:off x="0" y="1122363"/>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68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105668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180817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5000"/>
            </a:lvl1pPr>
          </a:lstStyle>
          <a:p>
            <a:r>
              <a:rPr lang="en-US" dirty="0"/>
              <a:t>Click to edit Master title style</a:t>
            </a:r>
          </a:p>
        </p:txBody>
      </p:sp>
      <p:sp>
        <p:nvSpPr>
          <p:cNvPr id="3" name="Content Placeholder 2"/>
          <p:cNvSpPr>
            <a:spLocks noGrp="1"/>
          </p:cNvSpPr>
          <p:nvPr>
            <p:ph idx="1"/>
          </p:nvPr>
        </p:nvSpPr>
        <p:spPr/>
        <p:txBody>
          <a:bodyPr>
            <a:noAutofit/>
          </a:bodyPr>
          <a:lstStyle>
            <a:lvl1pPr>
              <a:defRPr sz="5000">
                <a:latin typeface="Akzidenz Grotesk BE Bold" panose="02000503050000020004" pitchFamily="50" charset="0"/>
              </a:defRPr>
            </a:lvl1pPr>
            <a:lvl2pPr>
              <a:defRPr sz="5000">
                <a:latin typeface="Akzidenz Grotesk BE Bold" panose="02000503050000020004" pitchFamily="50" charset="0"/>
              </a:defRPr>
            </a:lvl2pPr>
            <a:lvl3pPr>
              <a:defRPr sz="5000">
                <a:latin typeface="Akzidenz Grotesk BE Bold" panose="02000503050000020004" pitchFamily="50" charset="0"/>
              </a:defRPr>
            </a:lvl3pPr>
            <a:lvl4pPr>
              <a:defRPr sz="5000">
                <a:latin typeface="Akzidenz Grotesk BE Bold" panose="02000503050000020004" pitchFamily="50" charset="0"/>
              </a:defRPr>
            </a:lvl4pPr>
            <a:lvl5pPr>
              <a:defRPr sz="5000">
                <a:latin typeface="Akzidenz Grotesk BE Bold" panose="0200050305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236301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75082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366408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190792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161660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42820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246650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239760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FA178-423F-4FA9-A5CE-27127CDF27D6}" type="datetimeFigureOut">
              <a:rPr lang="en-US" smtClean="0"/>
              <a:t>7/16/2020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CF515-4475-4027-9C68-35EBBF3BFFBC}" type="slidenum">
              <a:rPr lang="en-US" smtClean="0"/>
              <a:t>‹#›</a:t>
            </a:fld>
            <a:endParaRPr lang="en-US" dirty="0"/>
          </a:p>
        </p:txBody>
      </p:sp>
      <p:pic>
        <p:nvPicPr>
          <p:cNvPr id="9" name="Picture 8">
            <a:extLst>
              <a:ext uri="{FF2B5EF4-FFF2-40B4-BE49-F238E27FC236}">
                <a16:creationId xmlns:a16="http://schemas.microsoft.com/office/drawing/2014/main" id="{3573B302-AA23-45E5-9D06-42B334E1E4EB}"/>
              </a:ext>
            </a:extLst>
          </p:cNvPr>
          <p:cNvPicPr>
            <a:picLocks noChangeAspect="1"/>
          </p:cNvPicPr>
          <p:nvPr userDrawn="1"/>
        </p:nvPicPr>
        <p:blipFill>
          <a:blip r:embed="rId13"/>
          <a:stretch>
            <a:fillRect/>
          </a:stretch>
        </p:blipFill>
        <p:spPr>
          <a:xfrm>
            <a:off x="0" y="6408023"/>
            <a:ext cx="9144000" cy="261779"/>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E033810C-C19A-4361-8416-DA50F6DBD034}"/>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6760" t="31960" r="7764" b="23966"/>
          <a:stretch/>
        </p:blipFill>
        <p:spPr>
          <a:xfrm>
            <a:off x="5808614" y="34188"/>
            <a:ext cx="3274422" cy="844193"/>
          </a:xfrm>
          <a:prstGeom prst="rect">
            <a:avLst/>
          </a:prstGeom>
        </p:spPr>
      </p:pic>
      <p:cxnSp>
        <p:nvCxnSpPr>
          <p:cNvPr id="12" name="Straight Connector 11">
            <a:extLst>
              <a:ext uri="{FF2B5EF4-FFF2-40B4-BE49-F238E27FC236}">
                <a16:creationId xmlns:a16="http://schemas.microsoft.com/office/drawing/2014/main" id="{05E4FACD-44BA-4183-9A6E-703A0F6B2714}"/>
              </a:ext>
            </a:extLst>
          </p:cNvPr>
          <p:cNvCxnSpPr/>
          <p:nvPr userDrawn="1"/>
        </p:nvCxnSpPr>
        <p:spPr>
          <a:xfrm>
            <a:off x="0" y="970583"/>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7173057-5239-4A06-8C8B-DF63D2CAC282}"/>
              </a:ext>
            </a:extLst>
          </p:cNvPr>
          <p:cNvSpPr txBox="1"/>
          <p:nvPr userDrawn="1"/>
        </p:nvSpPr>
        <p:spPr>
          <a:xfrm>
            <a:off x="0" y="53262"/>
            <a:ext cx="3892731" cy="923330"/>
          </a:xfrm>
          <a:prstGeom prst="rect">
            <a:avLst/>
          </a:prstGeom>
          <a:noFill/>
        </p:spPr>
        <p:txBody>
          <a:bodyPr wrap="square" rtlCol="0" anchor="ctr">
            <a:spAutoFit/>
          </a:bodyPr>
          <a:lstStyle/>
          <a:p>
            <a:r>
              <a:rPr lang="en-US" sz="5400" spc="300" dirty="0">
                <a:solidFill>
                  <a:srgbClr val="00A8CF"/>
                </a:solidFill>
                <a:effectLst>
                  <a:outerShdw dist="38100" dir="2700000" algn="tl" rotWithShape="0">
                    <a:srgbClr val="262B62"/>
                  </a:outerShdw>
                </a:effectLst>
                <a:latin typeface="Brusher" panose="00000500000000000000" pitchFamily="2" charset="0"/>
              </a:rPr>
              <a:t>MATH BINGO</a:t>
            </a:r>
          </a:p>
        </p:txBody>
      </p:sp>
      <p:cxnSp>
        <p:nvCxnSpPr>
          <p:cNvPr id="14" name="Straight Connector 13">
            <a:extLst>
              <a:ext uri="{FF2B5EF4-FFF2-40B4-BE49-F238E27FC236}">
                <a16:creationId xmlns:a16="http://schemas.microsoft.com/office/drawing/2014/main" id="{63FB6B2D-2923-461C-8C66-C889529AAEE4}"/>
              </a:ext>
            </a:extLst>
          </p:cNvPr>
          <p:cNvCxnSpPr/>
          <p:nvPr userDrawn="1"/>
        </p:nvCxnSpPr>
        <p:spPr>
          <a:xfrm>
            <a:off x="0" y="1122983"/>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134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Akzidenz Grotesk BE Bold" panose="0200050305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kzidenz Grotesk BE Regular" panose="02000503030000020003"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kzidenz Grotesk BE Regular" panose="02000503030000020003"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kzidenz Grotesk BE Regular" panose="02000503030000020003"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kzidenz Grotesk BE Regular" panose="02000503030000020003"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kzidenz Grotesk BE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64780"/>
            <a:ext cx="8132797" cy="2728439"/>
          </a:xfrm>
          <a:prstGeom prst="rect">
            <a:avLst/>
          </a:prstGeom>
        </p:spPr>
        <p:txBody>
          <a:bodyPr vert="horz" wrap="square" lIns="68580" tIns="34290" rIns="68580" bIns="3429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9600" b="1" dirty="0">
                <a:solidFill>
                  <a:srgbClr val="262B62"/>
                </a:solidFill>
                <a:latin typeface="Akzidenz Grotesk BE Bold" panose="02000503050000020004" pitchFamily="50" charset="0"/>
                <a:cs typeface="Arial" panose="020B0604020202020204" pitchFamily="34" charset="0"/>
              </a:rPr>
              <a:t>GET READY TO PLAY…</a:t>
            </a:r>
          </a:p>
        </p:txBody>
      </p:sp>
    </p:spTree>
    <p:extLst>
      <p:ext uri="{BB962C8B-B14F-4D97-AF65-F5344CB8AC3E}">
        <p14:creationId xmlns:p14="http://schemas.microsoft.com/office/powerpoint/2010/main" val="795962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How many positive divisors does the number 2 × 3</a:t>
            </a:r>
            <a:r>
              <a:rPr lang="en-US" sz="5000" baseline="30000" dirty="0">
                <a:solidFill>
                  <a:srgbClr val="262B62"/>
                </a:solidFill>
                <a:latin typeface="Akzidenz Grotesk BE Bold" panose="02000503050000020004" pitchFamily="50" charset="0"/>
              </a:rPr>
              <a:t>2</a:t>
            </a:r>
            <a:r>
              <a:rPr lang="en-US" sz="5000" dirty="0">
                <a:solidFill>
                  <a:srgbClr val="262B62"/>
                </a:solidFill>
                <a:latin typeface="Akzidenz Grotesk BE Bold" panose="02000503050000020004" pitchFamily="50" charset="0"/>
              </a:rPr>
              <a:t> × 5</a:t>
            </a:r>
            <a:r>
              <a:rPr lang="en-US" sz="5000" baseline="30000" dirty="0">
                <a:solidFill>
                  <a:srgbClr val="262B62"/>
                </a:solidFill>
                <a:latin typeface="Akzidenz Grotesk BE Bold" panose="02000503050000020004" pitchFamily="50" charset="0"/>
              </a:rPr>
              <a:t>3</a:t>
            </a:r>
            <a:r>
              <a:rPr lang="en-US" sz="5000" dirty="0">
                <a:solidFill>
                  <a:srgbClr val="262B62"/>
                </a:solidFill>
                <a:latin typeface="Akzidenz Grotesk BE Bold" panose="02000503050000020004" pitchFamily="50" charset="0"/>
              </a:rPr>
              <a:t> have?</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410535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421533" y="1495392"/>
            <a:ext cx="8216440"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If two integers have an arithmetic mean of 7 and a product of 45, what is the positive difference between the two integers?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32674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32874"/>
            <a:ext cx="8132797"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A pace in the United States is exactly 30 inches. Raymond was told to walk six paces and turn. What is the number of feet Raymond was told to walk before he turned?</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96908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990988" y="1539307"/>
            <a:ext cx="7162023"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positive difference of the cube of an integer and the square of the same integer is 100. What is the integer?</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13175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08044"/>
            <a:ext cx="8132797"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difference when the product of 4 and a number is subtracted from 16 is greater than 10. How many positive integers satisfy the given conditions?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217337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39922" y="1463568"/>
            <a:ext cx="8064155" cy="450123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The Mathletes won 2 of their first 10 meets. They went on to win all their remaining meets and finished the year with an equal number of wins and losses. What is the total number of meets in which the Mathletes competed?</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124160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63676"/>
            <a:ext cx="8132797"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A jar contains 10 red, 7 blue and 5 yellow marbles. Blue marbles are then added in order to change the probability of randomly selecting a blue marble from the jar to “greater than 1/2.” What is the least number of blue marbles that must be added?</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32619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746594"/>
            <a:ext cx="8132797" cy="3725635"/>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rgbClr val="262B62"/>
                </a:solidFill>
                <a:latin typeface="Akzidenz Grotesk BE Bold" panose="02000503050000020004" pitchFamily="50" charset="0"/>
              </a:rPr>
              <a:t>Jared needs $240 to buy a new bicycle. He has saved $60 so far and saves $9 per week. In how many weeks will Jared have saved enough to buy the bicycle?</a:t>
            </a:r>
            <a:endParaRPr lang="en-US" sz="44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955477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09380"/>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How many possible products can be made from two or more of the numbers 2, 3, 4, 5?</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768726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55731"/>
            <a:ext cx="8132797" cy="4352474"/>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How many distinct elements does the following set have? </a:t>
            </a:r>
          </a:p>
          <a:p>
            <a:r>
              <a:rPr lang="en-US" sz="5000" dirty="0">
                <a:solidFill>
                  <a:srgbClr val="262B62"/>
                </a:solidFill>
                <a:latin typeface="Akzidenz Grotesk BE Bold" panose="02000503050000020004" pitchFamily="50" charset="0"/>
              </a:rPr>
              <a:t>{16 − 2(8), 2 · 3</a:t>
            </a:r>
            <a:r>
              <a:rPr lang="en-US" sz="5000" baseline="30000" dirty="0">
                <a:solidFill>
                  <a:srgbClr val="262B62"/>
                </a:solidFill>
                <a:latin typeface="Akzidenz Grotesk BE Bold" panose="02000503050000020004" pitchFamily="50" charset="0"/>
              </a:rPr>
              <a:t>2</a:t>
            </a:r>
            <a:r>
              <a:rPr lang="en-US" sz="5000" dirty="0">
                <a:solidFill>
                  <a:srgbClr val="262B62"/>
                </a:solidFill>
                <a:latin typeface="Akzidenz Grotesk BE Bold" panose="02000503050000020004" pitchFamily="50" charset="0"/>
              </a:rPr>
              <a:t> − 17, 6 + 2(4) − 13, 24/[3(8)], 4 + 32 − 35}</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65513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02062"/>
            <a:ext cx="8132797" cy="385387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kzidenz Grotesk BE Bold" panose="02000503050000020004" pitchFamily="50" charset="0"/>
                <a:cs typeface="Arial" panose="020B0604020202020204" pitchFamily="34" charset="0"/>
              </a:rPr>
              <a:t>On your BINGO card, write in the integers 1-24 in the 24 blank spaces. </a:t>
            </a:r>
            <a:endParaRPr lang="en-US" sz="4400" b="1" dirty="0">
              <a:solidFill>
                <a:srgbClr val="FF0000"/>
              </a:solidFill>
              <a:latin typeface="Akzidenz Grotesk BE Bold" panose="02000503050000020004" pitchFamily="50" charset="0"/>
              <a:cs typeface="Arial" panose="020B0604020202020204" pitchFamily="34" charset="0"/>
            </a:endParaRPr>
          </a:p>
          <a:p>
            <a:r>
              <a:rPr lang="en-US" sz="6600" b="1" dirty="0">
                <a:solidFill>
                  <a:srgbClr val="FF0000"/>
                </a:solidFill>
                <a:latin typeface="Akzidenz Grotesk BE Bold" panose="02000503050000020004" pitchFamily="50" charset="0"/>
                <a:cs typeface="Arial" panose="020B0604020202020204" pitchFamily="34" charset="0"/>
              </a:rPr>
              <a:t>Be crazy and mix up the order!!</a:t>
            </a:r>
          </a:p>
        </p:txBody>
      </p:sp>
    </p:spTree>
    <p:extLst>
      <p:ext uri="{BB962C8B-B14F-4D97-AF65-F5344CB8AC3E}">
        <p14:creationId xmlns:p14="http://schemas.microsoft.com/office/powerpoint/2010/main" val="1558602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41190"/>
            <a:ext cx="8132797" cy="450123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A single large banquet table is created by joining the sides of several square tables, each of which seats one person for each open side. What is the maximum number of people that could be seated at a table which uses 10 small tables?</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806178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3650" y="238588"/>
            <a:ext cx="2601708" cy="246829"/>
          </a:xfrm>
          <a:prstGeom prst="rect">
            <a:avLst/>
          </a:prstGeom>
        </p:spPr>
      </p:pic>
      <p:sp>
        <p:nvSpPr>
          <p:cNvPr id="22" name="Content Placeholder 3"/>
          <p:cNvSpPr txBox="1">
            <a:spLocks/>
          </p:cNvSpPr>
          <p:nvPr/>
        </p:nvSpPr>
        <p:spPr>
          <a:xfrm>
            <a:off x="352425" y="1494020"/>
            <a:ext cx="8439150" cy="443198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500" dirty="0">
                <a:solidFill>
                  <a:srgbClr val="262B62"/>
                </a:solidFill>
                <a:latin typeface="Akzidenz Grotesk BE Bold" panose="02000503050000020004" pitchFamily="50" charset="0"/>
              </a:rPr>
              <a:t>Juan rides his bike every Tuesday, </a:t>
            </a:r>
            <a:r>
              <a:rPr lang="en-US" sz="3500" dirty="0" err="1">
                <a:solidFill>
                  <a:srgbClr val="262B62"/>
                </a:solidFill>
                <a:latin typeface="Akzidenz Grotesk BE Bold" panose="02000503050000020004" pitchFamily="50" charset="0"/>
              </a:rPr>
              <a:t>Martita</a:t>
            </a:r>
            <a:r>
              <a:rPr lang="en-US" sz="3500" dirty="0">
                <a:solidFill>
                  <a:srgbClr val="262B62"/>
                </a:solidFill>
                <a:latin typeface="Akzidenz Grotesk BE Bold" panose="02000503050000020004" pitchFamily="50" charset="0"/>
              </a:rPr>
              <a:t> rides her bike every Friday, and Tisha rides her bike every Sunday. If the first day of the month falls on a Monday, and the month has thirty days, what will be the combined total number of times that the three of them will have ridden by the end of the month?</a:t>
            </a:r>
            <a:endParaRPr lang="en-US" sz="35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505339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663132"/>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How many upper-case letters in the English language alphabet have a horizontal line of symmetry?</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047036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93616"/>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Point B is the midpoint of PQ. PQ is seventeen centimeters longer than PB. What is the number of centimeters in the length of QB? </a:t>
            </a:r>
            <a:endParaRPr lang="en-US" sz="5000" b="1" dirty="0">
              <a:solidFill>
                <a:srgbClr val="262B62"/>
              </a:solidFill>
              <a:latin typeface="Akzidenz Grotesk BE Bold" panose="02000503050000020004" pitchFamily="50" charset="0"/>
              <a:cs typeface="Arial" panose="020B0604020202020204" pitchFamily="34" charset="0"/>
            </a:endParaRPr>
          </a:p>
        </p:txBody>
      </p:sp>
      <p:cxnSp>
        <p:nvCxnSpPr>
          <p:cNvPr id="3" name="Straight Connector 2">
            <a:extLst>
              <a:ext uri="{FF2B5EF4-FFF2-40B4-BE49-F238E27FC236}">
                <a16:creationId xmlns:a16="http://schemas.microsoft.com/office/drawing/2014/main" id="{73239883-131B-4593-8887-53682415A9B4}"/>
              </a:ext>
            </a:extLst>
          </p:cNvPr>
          <p:cNvCxnSpPr/>
          <p:nvPr/>
        </p:nvCxnSpPr>
        <p:spPr>
          <a:xfrm>
            <a:off x="1491449" y="2290440"/>
            <a:ext cx="816746"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28DD716-4052-40B5-9C20-E689C8623794}"/>
              </a:ext>
            </a:extLst>
          </p:cNvPr>
          <p:cNvCxnSpPr/>
          <p:nvPr/>
        </p:nvCxnSpPr>
        <p:spPr>
          <a:xfrm>
            <a:off x="2797946" y="2290440"/>
            <a:ext cx="816746"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22FA8D9-7A14-49AE-8547-3CB59BCF2AFF}"/>
              </a:ext>
            </a:extLst>
          </p:cNvPr>
          <p:cNvCxnSpPr/>
          <p:nvPr/>
        </p:nvCxnSpPr>
        <p:spPr>
          <a:xfrm>
            <a:off x="997259" y="3687976"/>
            <a:ext cx="816746"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54E364-E17B-4A5C-80F4-D67B72CE9C7D}"/>
              </a:ext>
            </a:extLst>
          </p:cNvPr>
          <p:cNvCxnSpPr/>
          <p:nvPr/>
        </p:nvCxnSpPr>
        <p:spPr>
          <a:xfrm>
            <a:off x="5462726" y="5043997"/>
            <a:ext cx="816746"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63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898581"/>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Find the median, rounded to the nearest whole number, of all positive multiples of 3 which are less than 44. </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397012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68528"/>
            <a:ext cx="8132797" cy="34763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100" dirty="0">
                <a:solidFill>
                  <a:srgbClr val="262B62"/>
                </a:solidFill>
                <a:latin typeface="Akzidenz Grotesk BE Bold" panose="02000503050000020004" pitchFamily="50" charset="0"/>
              </a:rPr>
              <a:t>The formula shown relates the number of hours (</a:t>
            </a:r>
            <a:r>
              <a:rPr lang="en-US" sz="4100" i="1" dirty="0">
                <a:solidFill>
                  <a:srgbClr val="262B62"/>
                </a:solidFill>
                <a:latin typeface="Akzidenz Grotesk BE Bold" panose="02000503050000020004" pitchFamily="50" charset="0"/>
              </a:rPr>
              <a:t>h</a:t>
            </a:r>
            <a:r>
              <a:rPr lang="en-US" sz="4100" dirty="0">
                <a:solidFill>
                  <a:srgbClr val="262B62"/>
                </a:solidFill>
                <a:latin typeface="Akzidenz Grotesk BE Bold" panose="02000503050000020004" pitchFamily="50" charset="0"/>
              </a:rPr>
              <a:t>) of sleep a child should get to his/her age (</a:t>
            </a:r>
            <a:r>
              <a:rPr lang="en-US" sz="4100" i="1" dirty="0">
                <a:solidFill>
                  <a:srgbClr val="262B62"/>
                </a:solidFill>
                <a:latin typeface="Akzidenz Grotesk BE Bold" panose="02000503050000020004" pitchFamily="50" charset="0"/>
              </a:rPr>
              <a:t>a</a:t>
            </a:r>
            <a:r>
              <a:rPr lang="en-US" sz="4100" dirty="0">
                <a:solidFill>
                  <a:srgbClr val="262B62"/>
                </a:solidFill>
                <a:latin typeface="Akzidenz Grotesk BE Bold" panose="02000503050000020004" pitchFamily="50" charset="0"/>
              </a:rPr>
              <a:t>). How many years old is the child who should get 10 hours of sleep? </a:t>
            </a:r>
            <a:endParaRPr lang="en-US" sz="4100" b="1" dirty="0">
              <a:solidFill>
                <a:srgbClr val="262B62"/>
              </a:solidFill>
              <a:latin typeface="Akzidenz Grotesk BE Bold" panose="02000503050000020004" pitchFamily="50" charset="0"/>
              <a:cs typeface="Arial" panose="020B0604020202020204" pitchFamily="34" charset="0"/>
            </a:endParaRPr>
          </a:p>
        </p:txBody>
      </p:sp>
      <p:sp>
        <p:nvSpPr>
          <p:cNvPr id="3" name="TextBox 2">
            <a:extLst>
              <a:ext uri="{FF2B5EF4-FFF2-40B4-BE49-F238E27FC236}">
                <a16:creationId xmlns:a16="http://schemas.microsoft.com/office/drawing/2014/main" id="{DC2D7C80-5658-469C-87BA-FE61959ADB7D}"/>
              </a:ext>
            </a:extLst>
          </p:cNvPr>
          <p:cNvSpPr txBox="1"/>
          <p:nvPr/>
        </p:nvSpPr>
        <p:spPr>
          <a:xfrm>
            <a:off x="2902999" y="5148434"/>
            <a:ext cx="2086252" cy="723275"/>
          </a:xfrm>
          <a:prstGeom prst="rect">
            <a:avLst/>
          </a:prstGeom>
          <a:noFill/>
        </p:spPr>
        <p:txBody>
          <a:bodyPr wrap="square" rtlCol="0">
            <a:spAutoFit/>
          </a:bodyPr>
          <a:lstStyle/>
          <a:p>
            <a:r>
              <a:rPr lang="en-US" sz="4100" i="1" dirty="0">
                <a:solidFill>
                  <a:srgbClr val="262B62"/>
                </a:solidFill>
                <a:latin typeface="Akzidenz Grotesk BE Bold" panose="02000503050000020004" pitchFamily="50" charset="0"/>
              </a:rPr>
              <a:t>h</a:t>
            </a:r>
            <a:r>
              <a:rPr lang="en-US" sz="4100" dirty="0">
                <a:solidFill>
                  <a:srgbClr val="262B62"/>
                </a:solidFill>
                <a:latin typeface="Akzidenz Grotesk BE Bold" panose="02000503050000020004" pitchFamily="50" charset="0"/>
              </a:rPr>
              <a:t> = 8 + </a:t>
            </a:r>
          </a:p>
        </p:txBody>
      </p:sp>
      <p:cxnSp>
        <p:nvCxnSpPr>
          <p:cNvPr id="5" name="Straight Connector 4">
            <a:extLst>
              <a:ext uri="{FF2B5EF4-FFF2-40B4-BE49-F238E27FC236}">
                <a16:creationId xmlns:a16="http://schemas.microsoft.com/office/drawing/2014/main" id="{114AB998-167B-4956-8642-053C3916A176}"/>
              </a:ext>
            </a:extLst>
          </p:cNvPr>
          <p:cNvCxnSpPr/>
          <p:nvPr/>
        </p:nvCxnSpPr>
        <p:spPr>
          <a:xfrm>
            <a:off x="4989250" y="5543235"/>
            <a:ext cx="958789"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5D190B-1A5E-44D1-A059-70517B80B123}"/>
              </a:ext>
            </a:extLst>
          </p:cNvPr>
          <p:cNvSpPr txBox="1"/>
          <p:nvPr/>
        </p:nvSpPr>
        <p:spPr>
          <a:xfrm>
            <a:off x="4989251" y="5138383"/>
            <a:ext cx="958789" cy="400110"/>
          </a:xfrm>
          <a:prstGeom prst="rect">
            <a:avLst/>
          </a:prstGeom>
          <a:noFill/>
        </p:spPr>
        <p:txBody>
          <a:bodyPr wrap="square" rtlCol="0">
            <a:spAutoFit/>
          </a:bodyPr>
          <a:lstStyle/>
          <a:p>
            <a:r>
              <a:rPr lang="en-US" sz="2000" dirty="0">
                <a:solidFill>
                  <a:srgbClr val="262B62"/>
                </a:solidFill>
                <a:latin typeface="Akzidenz Grotesk BE Bold" panose="02000503050000020004" pitchFamily="50" charset="0"/>
              </a:rPr>
              <a:t>18 – </a:t>
            </a:r>
            <a:r>
              <a:rPr lang="en-US" sz="2000" i="1" dirty="0">
                <a:solidFill>
                  <a:srgbClr val="262B62"/>
                </a:solidFill>
                <a:latin typeface="Akzidenz Grotesk BE Bold" panose="02000503050000020004" pitchFamily="50" charset="0"/>
              </a:rPr>
              <a:t>a</a:t>
            </a:r>
            <a:r>
              <a:rPr lang="en-US" sz="2000" dirty="0">
                <a:solidFill>
                  <a:srgbClr val="262B62"/>
                </a:solidFill>
                <a:latin typeface="Akzidenz Grotesk BE Bold" panose="02000503050000020004" pitchFamily="50" charset="0"/>
              </a:rPr>
              <a:t> </a:t>
            </a:r>
          </a:p>
        </p:txBody>
      </p:sp>
      <p:sp>
        <p:nvSpPr>
          <p:cNvPr id="8" name="TextBox 7">
            <a:extLst>
              <a:ext uri="{FF2B5EF4-FFF2-40B4-BE49-F238E27FC236}">
                <a16:creationId xmlns:a16="http://schemas.microsoft.com/office/drawing/2014/main" id="{4467EB6E-FE2C-44BF-8030-82D187F8BC31}"/>
              </a:ext>
            </a:extLst>
          </p:cNvPr>
          <p:cNvSpPr txBox="1"/>
          <p:nvPr/>
        </p:nvSpPr>
        <p:spPr>
          <a:xfrm>
            <a:off x="4989250" y="5554460"/>
            <a:ext cx="958789" cy="400110"/>
          </a:xfrm>
          <a:prstGeom prst="rect">
            <a:avLst/>
          </a:prstGeom>
          <a:noFill/>
        </p:spPr>
        <p:txBody>
          <a:bodyPr wrap="square" rtlCol="0">
            <a:spAutoFit/>
          </a:bodyPr>
          <a:lstStyle/>
          <a:p>
            <a:pPr algn="ctr"/>
            <a:r>
              <a:rPr lang="en-US" sz="2000" dirty="0">
                <a:solidFill>
                  <a:srgbClr val="262B62"/>
                </a:solidFill>
                <a:latin typeface="Akzidenz Grotesk BE Bold" panose="02000503050000020004" pitchFamily="50" charset="0"/>
              </a:rPr>
              <a:t>2 </a:t>
            </a:r>
          </a:p>
        </p:txBody>
      </p:sp>
    </p:spTree>
    <p:extLst>
      <p:ext uri="{BB962C8B-B14F-4D97-AF65-F5344CB8AC3E}">
        <p14:creationId xmlns:p14="http://schemas.microsoft.com/office/powerpoint/2010/main" val="2157923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56600"/>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I am 6 years older than my sister. What was the number of years in my sister’s age when I was three times as old as she was?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797662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62796"/>
            <a:ext cx="8132797"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500" dirty="0">
                <a:solidFill>
                  <a:srgbClr val="262B62"/>
                </a:solidFill>
                <a:latin typeface="Akzidenz Grotesk BE Bold" panose="02000503050000020004" pitchFamily="50" charset="0"/>
              </a:rPr>
              <a:t>Two joggers run around a one-mile track in the same direction. One jogger does a mile in 6 minutes, while the second jogger takes 9 minutes. Given that they start at the same place on the track and at the same time, what is the smallest number of minutes that will elapse before they are again together at their starting place?</a:t>
            </a:r>
            <a:endParaRPr lang="en-US" sz="35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583616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22595"/>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sum of two positive integers is 30 and their product is 216. Find the positive difference between the two numbers.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268854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663132"/>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On a 12-hour digital clock, at how many times during a 24-hour day will all of the digits showing the time be the same?</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09826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991610" y="1345214"/>
            <a:ext cx="7160779" cy="1288045"/>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kzidenz Grotesk BE Bold" panose="02000503050000020004" pitchFamily="50" charset="0"/>
                <a:cs typeface="Arial" panose="020B0604020202020204" pitchFamily="34" charset="0"/>
              </a:rPr>
              <a:t>You could have something like this: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6708"/>
          <a:stretch/>
        </p:blipFill>
        <p:spPr>
          <a:xfrm>
            <a:off x="3179396" y="2873049"/>
            <a:ext cx="2785208" cy="3227398"/>
          </a:xfrm>
          <a:prstGeom prst="rect">
            <a:avLst/>
          </a:prstGeom>
        </p:spPr>
      </p:pic>
    </p:spTree>
    <p:extLst>
      <p:ext uri="{BB962C8B-B14F-4D97-AF65-F5344CB8AC3E}">
        <p14:creationId xmlns:p14="http://schemas.microsoft.com/office/powerpoint/2010/main" val="1631097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85618"/>
            <a:ext cx="8132797" cy="450123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rgbClr val="262B62"/>
                </a:solidFill>
                <a:latin typeface="Akzidenz Grotesk BE Bold" panose="02000503050000020004" pitchFamily="50" charset="0"/>
              </a:rPr>
              <a:t>Suppose that Bill and Chris each have a whole number of dollars. Given that 5/6 the value of Chris’s money is the same amount as 3/4 the value of Bill’s money, what is the smallest whole number of dollars they could have together?</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737425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224505" y="1201926"/>
            <a:ext cx="4684847" cy="51660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600" dirty="0">
                <a:solidFill>
                  <a:srgbClr val="262B62"/>
                </a:solidFill>
                <a:latin typeface="Akzidenz Grotesk BE Bold" panose="02000503050000020004" pitchFamily="50" charset="0"/>
              </a:rPr>
              <a:t>The side lengths of both triangles to the right are given in centimeters. What is the length of segment AB?</a:t>
            </a:r>
            <a:endParaRPr lang="en-US" sz="4600" b="1" dirty="0">
              <a:solidFill>
                <a:srgbClr val="262B62"/>
              </a:solidFill>
              <a:latin typeface="Akzidenz Grotesk BE Bold" panose="02000503050000020004" pitchFamily="50" charset="0"/>
              <a:cs typeface="Arial" panose="020B0604020202020204" pitchFamily="34" charset="0"/>
            </a:endParaRPr>
          </a:p>
        </p:txBody>
      </p:sp>
      <p:cxnSp>
        <p:nvCxnSpPr>
          <p:cNvPr id="4" name="Straight Connector 3">
            <a:extLst>
              <a:ext uri="{FF2B5EF4-FFF2-40B4-BE49-F238E27FC236}">
                <a16:creationId xmlns:a16="http://schemas.microsoft.com/office/drawing/2014/main" id="{84685ABA-A99B-4333-AFBD-C9DFFE85F0DD}"/>
              </a:ext>
            </a:extLst>
          </p:cNvPr>
          <p:cNvCxnSpPr/>
          <p:nvPr/>
        </p:nvCxnSpPr>
        <p:spPr>
          <a:xfrm>
            <a:off x="5903650" y="2148396"/>
            <a:ext cx="834501" cy="1280604"/>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4498014-BD1E-4D11-9EC2-A28B90836C8D}"/>
              </a:ext>
            </a:extLst>
          </p:cNvPr>
          <p:cNvCxnSpPr/>
          <p:nvPr/>
        </p:nvCxnSpPr>
        <p:spPr>
          <a:xfrm>
            <a:off x="6738151" y="3428994"/>
            <a:ext cx="1003177"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3BD059-11CF-44CA-BA6D-04A39B505461}"/>
              </a:ext>
            </a:extLst>
          </p:cNvPr>
          <p:cNvCxnSpPr/>
          <p:nvPr/>
        </p:nvCxnSpPr>
        <p:spPr>
          <a:xfrm>
            <a:off x="5903650" y="2148396"/>
            <a:ext cx="1837678" cy="1280604"/>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B3B00A7-C704-4057-8370-28B1EC3B147D}"/>
              </a:ext>
            </a:extLst>
          </p:cNvPr>
          <p:cNvCxnSpPr>
            <a:cxnSpLocks/>
          </p:cNvCxnSpPr>
          <p:nvPr/>
        </p:nvCxnSpPr>
        <p:spPr>
          <a:xfrm>
            <a:off x="6631619" y="4509856"/>
            <a:ext cx="578529" cy="784936"/>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75BBCF-C53A-44AE-A579-2615A6E523EA}"/>
              </a:ext>
            </a:extLst>
          </p:cNvPr>
          <p:cNvCxnSpPr>
            <a:cxnSpLocks/>
          </p:cNvCxnSpPr>
          <p:nvPr/>
        </p:nvCxnSpPr>
        <p:spPr>
          <a:xfrm>
            <a:off x="7192392" y="5294792"/>
            <a:ext cx="566692"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84C6F2F-73B7-4116-BC91-D316E3601C50}"/>
              </a:ext>
            </a:extLst>
          </p:cNvPr>
          <p:cNvCxnSpPr/>
          <p:nvPr/>
        </p:nvCxnSpPr>
        <p:spPr>
          <a:xfrm>
            <a:off x="6631619" y="4509856"/>
            <a:ext cx="1127465" cy="784936"/>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1BAB2AE-F015-4443-96D2-418D44A32C9B}"/>
              </a:ext>
            </a:extLst>
          </p:cNvPr>
          <p:cNvSpPr txBox="1"/>
          <p:nvPr/>
        </p:nvSpPr>
        <p:spPr>
          <a:xfrm>
            <a:off x="5939166" y="2788698"/>
            <a:ext cx="479393"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10</a:t>
            </a:r>
          </a:p>
        </p:txBody>
      </p:sp>
      <p:sp>
        <p:nvSpPr>
          <p:cNvPr id="17" name="TextBox 16">
            <a:extLst>
              <a:ext uri="{FF2B5EF4-FFF2-40B4-BE49-F238E27FC236}">
                <a16:creationId xmlns:a16="http://schemas.microsoft.com/office/drawing/2014/main" id="{8D7994D9-5743-48E7-B9AC-3EED4E431BF7}"/>
              </a:ext>
            </a:extLst>
          </p:cNvPr>
          <p:cNvSpPr txBox="1"/>
          <p:nvPr/>
        </p:nvSpPr>
        <p:spPr>
          <a:xfrm>
            <a:off x="6773667" y="2419363"/>
            <a:ext cx="479393"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14</a:t>
            </a:r>
          </a:p>
        </p:txBody>
      </p:sp>
      <p:sp>
        <p:nvSpPr>
          <p:cNvPr id="18" name="TextBox 17">
            <a:extLst>
              <a:ext uri="{FF2B5EF4-FFF2-40B4-BE49-F238E27FC236}">
                <a16:creationId xmlns:a16="http://schemas.microsoft.com/office/drawing/2014/main" id="{FC6B9F77-10DF-4D6E-B5CA-7A3A4FD8D64D}"/>
              </a:ext>
            </a:extLst>
          </p:cNvPr>
          <p:cNvSpPr txBox="1"/>
          <p:nvPr/>
        </p:nvSpPr>
        <p:spPr>
          <a:xfrm>
            <a:off x="7097697" y="3428989"/>
            <a:ext cx="479393"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6</a:t>
            </a:r>
          </a:p>
        </p:txBody>
      </p:sp>
      <p:sp>
        <p:nvSpPr>
          <p:cNvPr id="19" name="TextBox 18">
            <a:extLst>
              <a:ext uri="{FF2B5EF4-FFF2-40B4-BE49-F238E27FC236}">
                <a16:creationId xmlns:a16="http://schemas.microsoft.com/office/drawing/2014/main" id="{3D91B703-3EB6-4E49-B3FE-4BBF8BE24E44}"/>
              </a:ext>
            </a:extLst>
          </p:cNvPr>
          <p:cNvSpPr txBox="1"/>
          <p:nvPr/>
        </p:nvSpPr>
        <p:spPr>
          <a:xfrm>
            <a:off x="6664910" y="3148432"/>
            <a:ext cx="527482" cy="276999"/>
          </a:xfrm>
          <a:prstGeom prst="rect">
            <a:avLst/>
          </a:prstGeom>
          <a:noFill/>
        </p:spPr>
        <p:txBody>
          <a:bodyPr wrap="square" rtlCol="0">
            <a:spAutoFit/>
          </a:bodyPr>
          <a:lstStyle/>
          <a:p>
            <a:r>
              <a:rPr lang="en-US" sz="1200" dirty="0">
                <a:solidFill>
                  <a:srgbClr val="262B62"/>
                </a:solidFill>
                <a:latin typeface="Akzidenz Grotesk BE Bold" panose="02000503050000020004" pitchFamily="50" charset="0"/>
              </a:rPr>
              <a:t>120°</a:t>
            </a:r>
          </a:p>
        </p:txBody>
      </p:sp>
      <p:sp>
        <p:nvSpPr>
          <p:cNvPr id="20" name="TextBox 19">
            <a:extLst>
              <a:ext uri="{FF2B5EF4-FFF2-40B4-BE49-F238E27FC236}">
                <a16:creationId xmlns:a16="http://schemas.microsoft.com/office/drawing/2014/main" id="{910A5849-3F74-48AC-A735-63A99F5D3BAD}"/>
              </a:ext>
            </a:extLst>
          </p:cNvPr>
          <p:cNvSpPr txBox="1"/>
          <p:nvPr/>
        </p:nvSpPr>
        <p:spPr>
          <a:xfrm>
            <a:off x="6422998" y="4158066"/>
            <a:ext cx="395055"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A</a:t>
            </a:r>
          </a:p>
        </p:txBody>
      </p:sp>
      <p:sp>
        <p:nvSpPr>
          <p:cNvPr id="21" name="TextBox 20">
            <a:extLst>
              <a:ext uri="{FF2B5EF4-FFF2-40B4-BE49-F238E27FC236}">
                <a16:creationId xmlns:a16="http://schemas.microsoft.com/office/drawing/2014/main" id="{24BF54D9-6243-4159-B125-81FAA322F77E}"/>
              </a:ext>
            </a:extLst>
          </p:cNvPr>
          <p:cNvSpPr txBox="1"/>
          <p:nvPr/>
        </p:nvSpPr>
        <p:spPr>
          <a:xfrm>
            <a:off x="7742810" y="5110126"/>
            <a:ext cx="395055"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B</a:t>
            </a:r>
          </a:p>
        </p:txBody>
      </p:sp>
      <p:sp>
        <p:nvSpPr>
          <p:cNvPr id="23" name="TextBox 22">
            <a:extLst>
              <a:ext uri="{FF2B5EF4-FFF2-40B4-BE49-F238E27FC236}">
                <a16:creationId xmlns:a16="http://schemas.microsoft.com/office/drawing/2014/main" id="{FBB358EA-206E-414F-9CF8-243BDE0C2DEC}"/>
              </a:ext>
            </a:extLst>
          </p:cNvPr>
          <p:cNvSpPr txBox="1"/>
          <p:nvPr/>
        </p:nvSpPr>
        <p:spPr>
          <a:xfrm>
            <a:off x="6630146" y="4869601"/>
            <a:ext cx="395055"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5</a:t>
            </a:r>
          </a:p>
        </p:txBody>
      </p:sp>
      <p:sp>
        <p:nvSpPr>
          <p:cNvPr id="24" name="TextBox 23">
            <a:extLst>
              <a:ext uri="{FF2B5EF4-FFF2-40B4-BE49-F238E27FC236}">
                <a16:creationId xmlns:a16="http://schemas.microsoft.com/office/drawing/2014/main" id="{8F1E1F42-0741-4A7F-B5EA-EBD58BE3AAC4}"/>
              </a:ext>
            </a:extLst>
          </p:cNvPr>
          <p:cNvSpPr txBox="1"/>
          <p:nvPr/>
        </p:nvSpPr>
        <p:spPr>
          <a:xfrm>
            <a:off x="7320385" y="5277250"/>
            <a:ext cx="395055"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3</a:t>
            </a:r>
          </a:p>
        </p:txBody>
      </p:sp>
      <p:sp>
        <p:nvSpPr>
          <p:cNvPr id="25" name="TextBox 24">
            <a:extLst>
              <a:ext uri="{FF2B5EF4-FFF2-40B4-BE49-F238E27FC236}">
                <a16:creationId xmlns:a16="http://schemas.microsoft.com/office/drawing/2014/main" id="{C364F673-AEF7-4825-9CAF-4E245E56B662}"/>
              </a:ext>
            </a:extLst>
          </p:cNvPr>
          <p:cNvSpPr txBox="1"/>
          <p:nvPr/>
        </p:nvSpPr>
        <p:spPr>
          <a:xfrm>
            <a:off x="7118044" y="5094587"/>
            <a:ext cx="527482" cy="200055"/>
          </a:xfrm>
          <a:prstGeom prst="rect">
            <a:avLst/>
          </a:prstGeom>
          <a:noFill/>
        </p:spPr>
        <p:txBody>
          <a:bodyPr wrap="square" rtlCol="0">
            <a:spAutoFit/>
          </a:bodyPr>
          <a:lstStyle/>
          <a:p>
            <a:r>
              <a:rPr lang="en-US" sz="700" dirty="0">
                <a:solidFill>
                  <a:srgbClr val="262B62"/>
                </a:solidFill>
                <a:latin typeface="Akzidenz Grotesk BE Bold" panose="02000503050000020004" pitchFamily="50" charset="0"/>
              </a:rPr>
              <a:t>120°</a:t>
            </a:r>
          </a:p>
        </p:txBody>
      </p:sp>
    </p:spTree>
    <p:extLst>
      <p:ext uri="{BB962C8B-B14F-4D97-AF65-F5344CB8AC3E}">
        <p14:creationId xmlns:p14="http://schemas.microsoft.com/office/powerpoint/2010/main" val="1331266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09380"/>
            <a:ext cx="8132797" cy="3060838"/>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400" dirty="0">
                <a:solidFill>
                  <a:srgbClr val="262B62"/>
                </a:solidFill>
                <a:latin typeface="Akzidenz Grotesk BE Bold" panose="02000503050000020004" pitchFamily="50" charset="0"/>
              </a:rPr>
              <a:t>The median of the set {</a:t>
            </a:r>
            <a:r>
              <a:rPr lang="en-US" sz="5400" i="1" dirty="0">
                <a:solidFill>
                  <a:srgbClr val="262B62"/>
                </a:solidFill>
                <a:latin typeface="Akzidenz Grotesk BE Bold" panose="02000503050000020004" pitchFamily="50" charset="0"/>
              </a:rPr>
              <a:t>n</a:t>
            </a:r>
            <a:r>
              <a:rPr lang="en-US" sz="5400" dirty="0">
                <a:solidFill>
                  <a:srgbClr val="262B62"/>
                </a:solidFill>
                <a:latin typeface="Akzidenz Grotesk BE Bold" panose="02000503050000020004" pitchFamily="50" charset="0"/>
              </a:rPr>
              <a:t>, </a:t>
            </a:r>
            <a:r>
              <a:rPr lang="en-US" sz="5400" i="1" dirty="0">
                <a:solidFill>
                  <a:srgbClr val="262B62"/>
                </a:solidFill>
                <a:latin typeface="Akzidenz Grotesk BE Bold" panose="02000503050000020004" pitchFamily="50" charset="0"/>
              </a:rPr>
              <a:t>n</a:t>
            </a:r>
            <a:r>
              <a:rPr lang="en-US" sz="5400" dirty="0">
                <a:solidFill>
                  <a:srgbClr val="262B62"/>
                </a:solidFill>
                <a:latin typeface="Akzidenz Grotesk BE Bold" panose="02000503050000020004" pitchFamily="50" charset="0"/>
              </a:rPr>
              <a:t> + 5, </a:t>
            </a:r>
            <a:r>
              <a:rPr lang="en-US" sz="5400" i="1" dirty="0">
                <a:solidFill>
                  <a:srgbClr val="262B62"/>
                </a:solidFill>
                <a:latin typeface="Akzidenz Grotesk BE Bold" panose="02000503050000020004" pitchFamily="50" charset="0"/>
              </a:rPr>
              <a:t>n</a:t>
            </a:r>
            <a:r>
              <a:rPr lang="en-US" sz="5400" dirty="0">
                <a:solidFill>
                  <a:srgbClr val="262B62"/>
                </a:solidFill>
                <a:latin typeface="Akzidenz Grotesk BE Bold" panose="02000503050000020004" pitchFamily="50" charset="0"/>
              </a:rPr>
              <a:t> + 6, </a:t>
            </a:r>
            <a:r>
              <a:rPr lang="en-US" sz="5400" i="1" dirty="0">
                <a:solidFill>
                  <a:srgbClr val="262B62"/>
                </a:solidFill>
                <a:latin typeface="Akzidenz Grotesk BE Bold" panose="02000503050000020004" pitchFamily="50" charset="0"/>
              </a:rPr>
              <a:t>n</a:t>
            </a:r>
            <a:r>
              <a:rPr lang="en-US" sz="5400" dirty="0">
                <a:solidFill>
                  <a:srgbClr val="262B62"/>
                </a:solidFill>
                <a:latin typeface="Akzidenz Grotesk BE Bold" panose="02000503050000020004" pitchFamily="50" charset="0"/>
              </a:rPr>
              <a:t> + 9, </a:t>
            </a:r>
            <a:r>
              <a:rPr lang="en-US" sz="5400" i="1" dirty="0">
                <a:solidFill>
                  <a:srgbClr val="262B62"/>
                </a:solidFill>
                <a:latin typeface="Akzidenz Grotesk BE Bold" panose="02000503050000020004" pitchFamily="50" charset="0"/>
              </a:rPr>
              <a:t>n</a:t>
            </a:r>
            <a:r>
              <a:rPr lang="en-US" sz="5400" dirty="0">
                <a:solidFill>
                  <a:srgbClr val="262B62"/>
                </a:solidFill>
                <a:latin typeface="Akzidenz Grotesk BE Bold" panose="02000503050000020004" pitchFamily="50" charset="0"/>
              </a:rPr>
              <a:t> + 15} is 9. What is the mean?</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847591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781328" y="1485637"/>
            <a:ext cx="7581344" cy="450123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When several thieves tried to divide a sum of money by giving $4 to each thief, one thief received nothing. When each thief took $3, they had $1 left over. What is the sum of the number of dollars and the number of thieves?</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087270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91742"/>
            <a:ext cx="8132797" cy="47228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262B62"/>
                </a:solidFill>
                <a:latin typeface="Akzidenz Grotesk BE Bold" panose="02000503050000020004" pitchFamily="50" charset="0"/>
              </a:rPr>
              <a:t>What is the number of centimeters in the length of a longer side of a rectangle which has a perimeter of 64 centimeters and an area of 192 square centimeters?</a:t>
            </a:r>
            <a:endParaRPr lang="en-US" sz="48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941371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37613"/>
            <a:ext cx="8132797" cy="423808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300" dirty="0">
                <a:solidFill>
                  <a:srgbClr val="262B62"/>
                </a:solidFill>
                <a:latin typeface="Akzidenz Grotesk BE Bold" panose="02000503050000020004" pitchFamily="50" charset="0"/>
              </a:rPr>
              <a:t>In the game of PIG, a player tosses a pair of standard dice and loses all of her points if two 1’s are rolled. If the dice are rolled 144 times, how many times would you expect to get a pair of 1’s?</a:t>
            </a:r>
            <a:endParaRPr lang="en-US" sz="43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239911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404646" y="1290290"/>
            <a:ext cx="5081754"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500" dirty="0">
                <a:solidFill>
                  <a:srgbClr val="262B62"/>
                </a:solidFill>
                <a:latin typeface="Akzidenz Grotesk BE Bold" panose="02000503050000020004" pitchFamily="50" charset="0"/>
              </a:rPr>
              <a:t>This figure, composed of six congruent squares labeled 1 through 6, is a net of a cube. If it is folded to form a cube, what is the sum of the digits on the four faces that are adjacent to the face labeled 1?</a:t>
            </a:r>
            <a:endParaRPr lang="en-US" sz="3500" b="1" dirty="0">
              <a:solidFill>
                <a:srgbClr val="262B62"/>
              </a:solidFill>
              <a:latin typeface="Akzidenz Grotesk BE Bold" panose="02000503050000020004" pitchFamily="50" charset="0"/>
              <a:cs typeface="Arial" panose="020B0604020202020204" pitchFamily="34" charset="0"/>
            </a:endParaRPr>
          </a:p>
        </p:txBody>
      </p:sp>
      <p:sp>
        <p:nvSpPr>
          <p:cNvPr id="2" name="Rectangle 1">
            <a:extLst>
              <a:ext uri="{FF2B5EF4-FFF2-40B4-BE49-F238E27FC236}">
                <a16:creationId xmlns:a16="http://schemas.microsoft.com/office/drawing/2014/main" id="{DF087D99-3371-4358-99B2-20D417B1E3A9}"/>
              </a:ext>
            </a:extLst>
          </p:cNvPr>
          <p:cNvSpPr/>
          <p:nvPr/>
        </p:nvSpPr>
        <p:spPr>
          <a:xfrm>
            <a:off x="6680440" y="3369077"/>
            <a:ext cx="390618" cy="381740"/>
          </a:xfrm>
          <a:prstGeom prst="rect">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4C654EB-8B20-4B3D-987C-2AFADF89EE09}"/>
              </a:ext>
            </a:extLst>
          </p:cNvPr>
          <p:cNvSpPr/>
          <p:nvPr/>
        </p:nvSpPr>
        <p:spPr>
          <a:xfrm>
            <a:off x="7071058" y="3750817"/>
            <a:ext cx="390618" cy="381740"/>
          </a:xfrm>
          <a:prstGeom prst="rect">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FD631E-67AA-48BD-8F60-E0B20FCA56E9}"/>
              </a:ext>
            </a:extLst>
          </p:cNvPr>
          <p:cNvSpPr/>
          <p:nvPr/>
        </p:nvSpPr>
        <p:spPr>
          <a:xfrm>
            <a:off x="7071058" y="3369077"/>
            <a:ext cx="390618" cy="381740"/>
          </a:xfrm>
          <a:prstGeom prst="rect">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4923338-E08D-48E4-B8F6-1228519BEFE0}"/>
              </a:ext>
            </a:extLst>
          </p:cNvPr>
          <p:cNvSpPr/>
          <p:nvPr/>
        </p:nvSpPr>
        <p:spPr>
          <a:xfrm>
            <a:off x="7071058" y="2987337"/>
            <a:ext cx="390618" cy="381740"/>
          </a:xfrm>
          <a:prstGeom prst="rect">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26C0BC-00E9-474B-B0A0-58F50F0387C6}"/>
              </a:ext>
            </a:extLst>
          </p:cNvPr>
          <p:cNvSpPr/>
          <p:nvPr/>
        </p:nvSpPr>
        <p:spPr>
          <a:xfrm>
            <a:off x="7461676" y="2987337"/>
            <a:ext cx="390618" cy="381740"/>
          </a:xfrm>
          <a:prstGeom prst="rect">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C29B8B-17DB-4B13-ADD9-7B954417B9CA}"/>
              </a:ext>
            </a:extLst>
          </p:cNvPr>
          <p:cNvSpPr/>
          <p:nvPr/>
        </p:nvSpPr>
        <p:spPr>
          <a:xfrm>
            <a:off x="7461676" y="2602638"/>
            <a:ext cx="390618" cy="381740"/>
          </a:xfrm>
          <a:prstGeom prst="rect">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0096CDE-C674-4AB7-93CF-06E7FBB3F325}"/>
              </a:ext>
            </a:extLst>
          </p:cNvPr>
          <p:cNvSpPr txBox="1"/>
          <p:nvPr/>
        </p:nvSpPr>
        <p:spPr>
          <a:xfrm>
            <a:off x="7497187" y="2599679"/>
            <a:ext cx="319596" cy="374343"/>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1</a:t>
            </a:r>
          </a:p>
        </p:txBody>
      </p:sp>
      <p:sp>
        <p:nvSpPr>
          <p:cNvPr id="11" name="TextBox 10">
            <a:extLst>
              <a:ext uri="{FF2B5EF4-FFF2-40B4-BE49-F238E27FC236}">
                <a16:creationId xmlns:a16="http://schemas.microsoft.com/office/drawing/2014/main" id="{F1D4822C-D48F-48C6-B4AE-8DEB7EA1A516}"/>
              </a:ext>
            </a:extLst>
          </p:cNvPr>
          <p:cNvSpPr txBox="1"/>
          <p:nvPr/>
        </p:nvSpPr>
        <p:spPr>
          <a:xfrm>
            <a:off x="7106569" y="2994734"/>
            <a:ext cx="319596" cy="374343"/>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2</a:t>
            </a:r>
          </a:p>
        </p:txBody>
      </p:sp>
      <p:sp>
        <p:nvSpPr>
          <p:cNvPr id="12" name="TextBox 11">
            <a:extLst>
              <a:ext uri="{FF2B5EF4-FFF2-40B4-BE49-F238E27FC236}">
                <a16:creationId xmlns:a16="http://schemas.microsoft.com/office/drawing/2014/main" id="{5180BFBC-6822-48CD-B9EA-2070A120C279}"/>
              </a:ext>
            </a:extLst>
          </p:cNvPr>
          <p:cNvSpPr txBox="1"/>
          <p:nvPr/>
        </p:nvSpPr>
        <p:spPr>
          <a:xfrm>
            <a:off x="7506065" y="2991778"/>
            <a:ext cx="319596"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3</a:t>
            </a:r>
          </a:p>
        </p:txBody>
      </p:sp>
      <p:sp>
        <p:nvSpPr>
          <p:cNvPr id="13" name="TextBox 12">
            <a:extLst>
              <a:ext uri="{FF2B5EF4-FFF2-40B4-BE49-F238E27FC236}">
                <a16:creationId xmlns:a16="http://schemas.microsoft.com/office/drawing/2014/main" id="{AE8F9645-65A2-44C6-9C47-11D2C4351327}"/>
              </a:ext>
            </a:extLst>
          </p:cNvPr>
          <p:cNvSpPr txBox="1"/>
          <p:nvPr/>
        </p:nvSpPr>
        <p:spPr>
          <a:xfrm>
            <a:off x="7102871" y="3763225"/>
            <a:ext cx="319596"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6</a:t>
            </a:r>
          </a:p>
        </p:txBody>
      </p:sp>
      <p:sp>
        <p:nvSpPr>
          <p:cNvPr id="14" name="TextBox 13">
            <a:extLst>
              <a:ext uri="{FF2B5EF4-FFF2-40B4-BE49-F238E27FC236}">
                <a16:creationId xmlns:a16="http://schemas.microsoft.com/office/drawing/2014/main" id="{48151AA7-665E-4604-BC38-AF18D054435E}"/>
              </a:ext>
            </a:extLst>
          </p:cNvPr>
          <p:cNvSpPr txBox="1"/>
          <p:nvPr/>
        </p:nvSpPr>
        <p:spPr>
          <a:xfrm>
            <a:off x="7102871" y="3376474"/>
            <a:ext cx="319596"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5</a:t>
            </a:r>
          </a:p>
        </p:txBody>
      </p:sp>
      <p:sp>
        <p:nvSpPr>
          <p:cNvPr id="15" name="TextBox 14">
            <a:extLst>
              <a:ext uri="{FF2B5EF4-FFF2-40B4-BE49-F238E27FC236}">
                <a16:creationId xmlns:a16="http://schemas.microsoft.com/office/drawing/2014/main" id="{E36FB492-2C75-4E3F-8E56-DAF7ECF82CE8}"/>
              </a:ext>
            </a:extLst>
          </p:cNvPr>
          <p:cNvSpPr txBox="1"/>
          <p:nvPr/>
        </p:nvSpPr>
        <p:spPr>
          <a:xfrm>
            <a:off x="6715951" y="3369077"/>
            <a:ext cx="319596"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4</a:t>
            </a:r>
          </a:p>
        </p:txBody>
      </p:sp>
    </p:spTree>
    <p:extLst>
      <p:ext uri="{BB962C8B-B14F-4D97-AF65-F5344CB8AC3E}">
        <p14:creationId xmlns:p14="http://schemas.microsoft.com/office/powerpoint/2010/main" val="1251074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719526" y="2009380"/>
            <a:ext cx="7704948"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If </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 represents the number of seconds in a day, what is the largest prime factor of </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4168586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81303" y="2009380"/>
            <a:ext cx="7981394"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Let P = (2 − 3 − 4 + 7)</a:t>
            </a:r>
            <a:r>
              <a:rPr lang="en-US" sz="5000" baseline="30000" dirty="0">
                <a:solidFill>
                  <a:srgbClr val="262B62"/>
                </a:solidFill>
                <a:latin typeface="Akzidenz Grotesk BE Bold" panose="02000503050000020004" pitchFamily="50" charset="0"/>
              </a:rPr>
              <a:t>2347</a:t>
            </a:r>
            <a:r>
              <a:rPr lang="en-US" sz="5000" dirty="0">
                <a:solidFill>
                  <a:srgbClr val="262B62"/>
                </a:solidFill>
                <a:latin typeface="Akzidenz Grotesk BE Bold" panose="02000503050000020004" pitchFamily="50" charset="0"/>
              </a:rPr>
              <a:t> and Q = (−2 + 3 + 4 − 7)</a:t>
            </a:r>
            <a:r>
              <a:rPr lang="en-US" sz="5000" baseline="30000" dirty="0">
                <a:solidFill>
                  <a:srgbClr val="262B62"/>
                </a:solidFill>
                <a:latin typeface="Akzidenz Grotesk BE Bold" panose="02000503050000020004" pitchFamily="50" charset="0"/>
              </a:rPr>
              <a:t>2347</a:t>
            </a:r>
            <a:r>
              <a:rPr lang="en-US" sz="5000" dirty="0">
                <a:solidFill>
                  <a:srgbClr val="262B62"/>
                </a:solidFill>
                <a:latin typeface="Akzidenz Grotesk BE Bold" panose="02000503050000020004" pitchFamily="50" charset="0"/>
              </a:rPr>
              <a:t>. What is the value of (2 + 3 + 4 + 7)</a:t>
            </a:r>
            <a:r>
              <a:rPr lang="en-US" sz="5000" baseline="30000" dirty="0">
                <a:solidFill>
                  <a:srgbClr val="262B62"/>
                </a:solidFill>
                <a:latin typeface="Akzidenz Grotesk BE Bold" panose="02000503050000020004" pitchFamily="50" charset="0"/>
              </a:rPr>
              <a:t>(P + Q)</a:t>
            </a:r>
            <a:r>
              <a:rPr lang="en-US" sz="5000" dirty="0">
                <a:solidFill>
                  <a:srgbClr val="262B62"/>
                </a:solidFill>
                <a:latin typeface="Akzidenz Grotesk BE Bold" panose="02000503050000020004" pitchFamily="50" charset="0"/>
              </a:rPr>
              <a:t>?</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924245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257028" y="1263672"/>
            <a:ext cx="5566723"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dirty="0">
                <a:solidFill>
                  <a:srgbClr val="262B62"/>
                </a:solidFill>
                <a:latin typeface="Akzidenz Grotesk BE Bold" panose="02000503050000020004" pitchFamily="50" charset="0"/>
              </a:rPr>
              <a:t>How many non-congruent quadrilaterals can be formed on this square dot grid if each vertex must coincide with a dot? </a:t>
            </a:r>
            <a:endParaRPr lang="en-US" sz="4500" b="1" dirty="0">
              <a:solidFill>
                <a:srgbClr val="262B62"/>
              </a:solidFill>
              <a:latin typeface="Akzidenz Grotesk BE Bold" panose="02000503050000020004" pitchFamily="50" charset="0"/>
              <a:cs typeface="Arial" panose="020B0604020202020204" pitchFamily="34" charset="0"/>
            </a:endParaRPr>
          </a:p>
        </p:txBody>
      </p:sp>
      <p:sp>
        <p:nvSpPr>
          <p:cNvPr id="2" name="Oval 1">
            <a:extLst>
              <a:ext uri="{FF2B5EF4-FFF2-40B4-BE49-F238E27FC236}">
                <a16:creationId xmlns:a16="http://schemas.microsoft.com/office/drawing/2014/main" id="{9B47B048-C898-45ED-9E6C-B7DA9ED538E8}"/>
              </a:ext>
            </a:extLst>
          </p:cNvPr>
          <p:cNvSpPr/>
          <p:nvPr/>
        </p:nvSpPr>
        <p:spPr>
          <a:xfrm>
            <a:off x="6533964" y="2352583"/>
            <a:ext cx="124288" cy="115409"/>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4079557-A439-45AE-8AF5-192C30991116}"/>
              </a:ext>
            </a:extLst>
          </p:cNvPr>
          <p:cNvSpPr/>
          <p:nvPr/>
        </p:nvSpPr>
        <p:spPr>
          <a:xfrm>
            <a:off x="7174637" y="2352583"/>
            <a:ext cx="124288" cy="115409"/>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B522F2A-3F25-4EC2-A7CD-56B296612C84}"/>
              </a:ext>
            </a:extLst>
          </p:cNvPr>
          <p:cNvSpPr/>
          <p:nvPr/>
        </p:nvSpPr>
        <p:spPr>
          <a:xfrm>
            <a:off x="7818267" y="2352583"/>
            <a:ext cx="124288" cy="115409"/>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8CFF20E-CE86-494C-8ADE-6112DDDAD3B5}"/>
              </a:ext>
            </a:extLst>
          </p:cNvPr>
          <p:cNvSpPr/>
          <p:nvPr/>
        </p:nvSpPr>
        <p:spPr>
          <a:xfrm>
            <a:off x="6533964" y="2926670"/>
            <a:ext cx="124288" cy="115409"/>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1F38BB6-EA0E-4965-B474-CDAEAB2B0C21}"/>
              </a:ext>
            </a:extLst>
          </p:cNvPr>
          <p:cNvSpPr/>
          <p:nvPr/>
        </p:nvSpPr>
        <p:spPr>
          <a:xfrm>
            <a:off x="7173157" y="2926669"/>
            <a:ext cx="124288" cy="115409"/>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E548E5F-7F6F-4322-BA26-B4F5F5F1A3F5}"/>
              </a:ext>
            </a:extLst>
          </p:cNvPr>
          <p:cNvSpPr/>
          <p:nvPr/>
        </p:nvSpPr>
        <p:spPr>
          <a:xfrm>
            <a:off x="7815312" y="2926670"/>
            <a:ext cx="124288" cy="115409"/>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AA2D7B3-52BA-4119-B647-4F28A22384FF}"/>
              </a:ext>
            </a:extLst>
          </p:cNvPr>
          <p:cNvSpPr/>
          <p:nvPr/>
        </p:nvSpPr>
        <p:spPr>
          <a:xfrm>
            <a:off x="6533964" y="3500757"/>
            <a:ext cx="124288" cy="115409"/>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AE6E0FA-32DA-4F62-90F6-88289BBE4BDA}"/>
              </a:ext>
            </a:extLst>
          </p:cNvPr>
          <p:cNvSpPr/>
          <p:nvPr/>
        </p:nvSpPr>
        <p:spPr>
          <a:xfrm>
            <a:off x="7173157" y="3502235"/>
            <a:ext cx="124288" cy="115409"/>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AB1CC0-534D-4953-8A5E-37A5CC7686F6}"/>
              </a:ext>
            </a:extLst>
          </p:cNvPr>
          <p:cNvSpPr/>
          <p:nvPr/>
        </p:nvSpPr>
        <p:spPr>
          <a:xfrm>
            <a:off x="7822709" y="3500756"/>
            <a:ext cx="124288" cy="115409"/>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49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56408"/>
            <a:ext cx="8132797" cy="4608954"/>
          </a:xfrm>
          <a:prstGeom prst="rect">
            <a:avLst/>
          </a:prstGeom>
        </p:spPr>
        <p:txBody>
          <a:bodyPr vert="horz" wrap="square" lIns="68580" tIns="34290" rIns="68580" bIns="3429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u="sng" dirty="0">
                <a:solidFill>
                  <a:srgbClr val="262B62"/>
                </a:solidFill>
                <a:latin typeface="Akzidenz Grotesk BE Bold" panose="02000503050000020004" pitchFamily="50" charset="0"/>
                <a:cs typeface="Arial" panose="020B0604020202020204" pitchFamily="34" charset="0"/>
              </a:rPr>
              <a:t>How to Play</a:t>
            </a:r>
          </a:p>
          <a:p>
            <a:pPr marL="742950" indent="-742950" algn="l">
              <a:buFont typeface="+mj-lt"/>
              <a:buAutoNum type="arabicPeriod"/>
            </a:pPr>
            <a:r>
              <a:rPr lang="en-US" sz="4000" b="1" dirty="0">
                <a:solidFill>
                  <a:srgbClr val="262B62"/>
                </a:solidFill>
                <a:latin typeface="Akzidenz Grotesk BE Bold" panose="02000503050000020004" pitchFamily="50" charset="0"/>
                <a:cs typeface="Arial" panose="020B0604020202020204" pitchFamily="34" charset="0"/>
              </a:rPr>
              <a:t>Solve the math problem.</a:t>
            </a:r>
          </a:p>
          <a:p>
            <a:pPr marL="742950" indent="-742950" algn="l">
              <a:buFont typeface="+mj-lt"/>
              <a:buAutoNum type="arabicPeriod"/>
            </a:pPr>
            <a:r>
              <a:rPr lang="en-US" sz="4000" b="1" dirty="0">
                <a:solidFill>
                  <a:srgbClr val="262B62"/>
                </a:solidFill>
                <a:latin typeface="Akzidenz Grotesk BE Bold" panose="02000503050000020004" pitchFamily="50" charset="0"/>
                <a:cs typeface="Arial" panose="020B0604020202020204" pitchFamily="34" charset="0"/>
              </a:rPr>
              <a:t>Find the answer on your BINGO card and cross it off.</a:t>
            </a:r>
          </a:p>
          <a:p>
            <a:pPr marL="742950" indent="-742950" algn="l">
              <a:buFont typeface="+mj-lt"/>
              <a:buAutoNum type="arabicPeriod"/>
            </a:pPr>
            <a:r>
              <a:rPr lang="en-US" sz="4000" b="1" dirty="0">
                <a:solidFill>
                  <a:srgbClr val="262B62"/>
                </a:solidFill>
                <a:latin typeface="Akzidenz Grotesk BE Bold" panose="02000503050000020004" pitchFamily="50" charset="0"/>
                <a:cs typeface="Arial" panose="020B0604020202020204" pitchFamily="34" charset="0"/>
              </a:rPr>
              <a:t>Cross off 5 boxes in a row </a:t>
            </a:r>
            <a:r>
              <a:rPr lang="en-US" sz="3200" b="1" dirty="0">
                <a:solidFill>
                  <a:srgbClr val="262B62"/>
                </a:solidFill>
                <a:latin typeface="Akzidenz Grotesk BE Bold" panose="02000503050000020004" pitchFamily="50" charset="0"/>
                <a:cs typeface="Arial" panose="020B0604020202020204" pitchFamily="34" charset="0"/>
              </a:rPr>
              <a:t>(horizontal, vertical or diagonal)</a:t>
            </a:r>
            <a:r>
              <a:rPr lang="en-US" sz="4000" b="1" dirty="0">
                <a:solidFill>
                  <a:srgbClr val="262B62"/>
                </a:solidFill>
                <a:latin typeface="Akzidenz Grotesk BE Bold" panose="02000503050000020004" pitchFamily="50" charset="0"/>
                <a:cs typeface="Arial" panose="020B0604020202020204" pitchFamily="34" charset="0"/>
              </a:rPr>
              <a:t> and yell </a:t>
            </a:r>
            <a:r>
              <a:rPr lang="en-US" sz="6000" b="1" dirty="0">
                <a:solidFill>
                  <a:srgbClr val="FF0000"/>
                </a:solidFill>
                <a:latin typeface="Akzidenz Grotesk BE Bold" panose="02000503050000020004" pitchFamily="50" charset="0"/>
                <a:cs typeface="Arial" panose="020B0604020202020204" pitchFamily="34" charset="0"/>
              </a:rPr>
              <a:t>BINGO!!!</a:t>
            </a:r>
          </a:p>
        </p:txBody>
      </p:sp>
    </p:spTree>
    <p:extLst>
      <p:ext uri="{BB962C8B-B14F-4D97-AF65-F5344CB8AC3E}">
        <p14:creationId xmlns:p14="http://schemas.microsoft.com/office/powerpoint/2010/main" val="2993276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46347" y="1352451"/>
            <a:ext cx="7181294" cy="450123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Two concentric circles are drawn such that the inner circle covers 81% of the area of the outer circle. Given that the radius of the outer circle is ten units, how many units are in the radius of the inner circle?</a:t>
            </a:r>
            <a:r>
              <a:rPr lang="en-US" sz="4000" dirty="0"/>
              <a:t> </a:t>
            </a:r>
            <a:endParaRPr lang="en-US" sz="4000" b="1" dirty="0">
              <a:solidFill>
                <a:srgbClr val="262B62"/>
              </a:solidFill>
              <a:latin typeface="Akzidenz Grotesk BE Bold" panose="02000503050000020004" pitchFamily="50" charset="0"/>
              <a:cs typeface="Arial" panose="020B0604020202020204" pitchFamily="34" charset="0"/>
            </a:endParaRPr>
          </a:p>
        </p:txBody>
      </p:sp>
      <p:sp>
        <p:nvSpPr>
          <p:cNvPr id="2" name="Oval 1">
            <a:extLst>
              <a:ext uri="{FF2B5EF4-FFF2-40B4-BE49-F238E27FC236}">
                <a16:creationId xmlns:a16="http://schemas.microsoft.com/office/drawing/2014/main" id="{F1BBA4E8-AF4B-40B6-BB8B-F6B8018FEA3C}"/>
              </a:ext>
            </a:extLst>
          </p:cNvPr>
          <p:cNvSpPr/>
          <p:nvPr/>
        </p:nvSpPr>
        <p:spPr>
          <a:xfrm>
            <a:off x="7643674" y="4977327"/>
            <a:ext cx="1029810" cy="1056443"/>
          </a:xfrm>
          <a:prstGeom prst="ellipse">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69357A9-5AEE-4F78-AED3-86D9B9D6165E}"/>
              </a:ext>
            </a:extLst>
          </p:cNvPr>
          <p:cNvSpPr/>
          <p:nvPr/>
        </p:nvSpPr>
        <p:spPr>
          <a:xfrm>
            <a:off x="7782665" y="5125899"/>
            <a:ext cx="751827" cy="759298"/>
          </a:xfrm>
          <a:prstGeom prst="ellipse">
            <a:avLst/>
          </a:prstGeom>
          <a:solidFill>
            <a:srgbClr val="262B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608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09380"/>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How many different three-member teams can be formed from a group of six students? </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781088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180975" y="1644100"/>
            <a:ext cx="8782049"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Tim and Kurt are playing a game in which players are awarded either 3 points or 7 points for a correct answer. What is the greatest score that cannot be attained? </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887573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21128"/>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mean of a set of three numbers is 36. The number 40 is removed from the set. By how much is the mean reduced?</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4214802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701878"/>
            <a:ext cx="8132797" cy="1454244"/>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235% of what number is 51.7?</a:t>
            </a:r>
            <a:endParaRPr lang="en-US" sz="5000" b="1" i="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005784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315943" y="1316902"/>
            <a:ext cx="5143823"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How many convex polygons with an even number of sides are in the figure shown?</a:t>
            </a:r>
            <a:endParaRPr lang="en-US" sz="5000" b="1" dirty="0">
              <a:solidFill>
                <a:srgbClr val="262B62"/>
              </a:solidFill>
              <a:latin typeface="Akzidenz Grotesk BE Bold" panose="02000503050000020004" pitchFamily="50" charset="0"/>
              <a:cs typeface="Arial" panose="020B0604020202020204" pitchFamily="34" charset="0"/>
            </a:endParaRPr>
          </a:p>
        </p:txBody>
      </p:sp>
      <p:sp>
        <p:nvSpPr>
          <p:cNvPr id="2" name="Hexagon 1">
            <a:extLst>
              <a:ext uri="{FF2B5EF4-FFF2-40B4-BE49-F238E27FC236}">
                <a16:creationId xmlns:a16="http://schemas.microsoft.com/office/drawing/2014/main" id="{3BEA43DA-8308-447A-A8FA-C4C6AF1BF7F5}"/>
              </a:ext>
            </a:extLst>
          </p:cNvPr>
          <p:cNvSpPr/>
          <p:nvPr/>
        </p:nvSpPr>
        <p:spPr>
          <a:xfrm>
            <a:off x="6391918" y="2663301"/>
            <a:ext cx="1784411" cy="1606858"/>
          </a:xfrm>
          <a:prstGeom prst="hexagon">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053CAFB-B407-4A64-84C1-38A4FCE8DCFF}"/>
              </a:ext>
            </a:extLst>
          </p:cNvPr>
          <p:cNvCxnSpPr>
            <a:cxnSpLocks/>
            <a:stCxn id="2" idx="2"/>
            <a:endCxn id="2" idx="5"/>
          </p:cNvCxnSpPr>
          <p:nvPr/>
        </p:nvCxnSpPr>
        <p:spPr>
          <a:xfrm flipV="1">
            <a:off x="6793633" y="2663301"/>
            <a:ext cx="980982" cy="1606858"/>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BDC74D8-74A7-45E3-B8A0-31F5B39B20BE}"/>
              </a:ext>
            </a:extLst>
          </p:cNvPr>
          <p:cNvCxnSpPr>
            <a:cxnSpLocks/>
            <a:stCxn id="2" idx="4"/>
            <a:endCxn id="2" idx="1"/>
          </p:cNvCxnSpPr>
          <p:nvPr/>
        </p:nvCxnSpPr>
        <p:spPr>
          <a:xfrm>
            <a:off x="6793633" y="2663301"/>
            <a:ext cx="980982" cy="1606858"/>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50FE1F-CE53-4575-B952-398010D6BB22}"/>
              </a:ext>
            </a:extLst>
          </p:cNvPr>
          <p:cNvCxnSpPr>
            <a:stCxn id="2" idx="3"/>
            <a:endCxn id="2" idx="0"/>
          </p:cNvCxnSpPr>
          <p:nvPr/>
        </p:nvCxnSpPr>
        <p:spPr>
          <a:xfrm>
            <a:off x="6391918" y="3466730"/>
            <a:ext cx="1784411"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121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832779"/>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If </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 is any positive integer, what is the smallest possible value of </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 + 16/</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641333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403933" y="1423610"/>
            <a:ext cx="8336133" cy="42796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800" dirty="0">
                <a:solidFill>
                  <a:srgbClr val="262B62"/>
                </a:solidFill>
                <a:latin typeface="Akzidenz Grotesk BE Bold" panose="02000503050000020004" pitchFamily="50" charset="0"/>
              </a:rPr>
              <a:t>According to the World Almanac, in 1990, there were 41,223,804 students enrolled in full time day schools and there were 2,397,351 classroom teachers for these students. On average, to the nearest whole number, how many students were there per teacher? </a:t>
            </a:r>
            <a:endParaRPr lang="en-US" sz="38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920002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85618"/>
            <a:ext cx="8132797" cy="450123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The absolute difference between the mean and median of five distinct positive integers is at least 2. If the five integers are 3, 22, 7, 12, and </a:t>
            </a:r>
            <a:r>
              <a:rPr lang="en-US" sz="4000" i="1" dirty="0">
                <a:solidFill>
                  <a:srgbClr val="262B62"/>
                </a:solidFill>
                <a:latin typeface="Akzidenz Grotesk BE Bold" panose="02000503050000020004" pitchFamily="50" charset="0"/>
              </a:rPr>
              <a:t>x</a:t>
            </a:r>
            <a:r>
              <a:rPr lang="en-US" sz="4000" dirty="0">
                <a:solidFill>
                  <a:srgbClr val="262B62"/>
                </a:solidFill>
                <a:latin typeface="Akzidenz Grotesk BE Bold" panose="02000503050000020004" pitchFamily="50" charset="0"/>
              </a:rPr>
              <a:t>, with 3 and 22 being the least and greatest values, respectively, what is the sum of all possible values of </a:t>
            </a:r>
            <a:r>
              <a:rPr lang="en-US" sz="4000" i="1" dirty="0">
                <a:solidFill>
                  <a:srgbClr val="262B62"/>
                </a:solidFill>
                <a:latin typeface="Akzidenz Grotesk BE Bold" panose="02000503050000020004" pitchFamily="50" charset="0"/>
              </a:rPr>
              <a:t>x</a:t>
            </a:r>
            <a:r>
              <a:rPr lang="en-US" sz="4000" dirty="0">
                <a:solidFill>
                  <a:srgbClr val="262B62"/>
                </a:solidFill>
                <a:latin typeface="Akzidenz Grotesk BE Bold" panose="02000503050000020004" pitchFamily="50" charset="0"/>
              </a:rPr>
              <a:t>?</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364831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21128"/>
            <a:ext cx="8132797" cy="450123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A triangle has two sides of length 36 cm and 8 cm. What is the number of centimeters in the positive difference between the greatest possible whole number length and the least possible whole number length of the third side?</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425769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147880"/>
            <a:ext cx="8132797" cy="256224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b="1" dirty="0">
                <a:solidFill>
                  <a:srgbClr val="262B62"/>
                </a:solidFill>
                <a:latin typeface="Akzidenz Grotesk BE Bold" panose="02000503050000020004" pitchFamily="50" charset="0"/>
                <a:cs typeface="Arial" panose="020B0604020202020204" pitchFamily="34" charset="0"/>
              </a:rPr>
              <a:t>Go ahead and cross out the </a:t>
            </a:r>
            <a:r>
              <a:rPr lang="en-US" sz="6000" b="1" dirty="0">
                <a:solidFill>
                  <a:srgbClr val="FF0000"/>
                </a:solidFill>
                <a:latin typeface="Akzidenz Grotesk BE Bold" panose="02000503050000020004" pitchFamily="50" charset="0"/>
                <a:cs typeface="Arial" panose="020B0604020202020204" pitchFamily="34" charset="0"/>
              </a:rPr>
              <a:t>FREE</a:t>
            </a:r>
            <a:r>
              <a:rPr lang="en-US" sz="6000" b="1" dirty="0">
                <a:solidFill>
                  <a:srgbClr val="262B62"/>
                </a:solidFill>
                <a:latin typeface="Akzidenz Grotesk BE Bold" panose="02000503050000020004" pitchFamily="50" charset="0"/>
                <a:cs typeface="Arial" panose="020B0604020202020204" pitchFamily="34" charset="0"/>
              </a:rPr>
              <a:t> space and let’s begin…</a:t>
            </a:r>
          </a:p>
        </p:txBody>
      </p:sp>
    </p:spTree>
    <p:extLst>
      <p:ext uri="{BB962C8B-B14F-4D97-AF65-F5344CB8AC3E}">
        <p14:creationId xmlns:p14="http://schemas.microsoft.com/office/powerpoint/2010/main" val="3355714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09380"/>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If the sum of two numbers is 4 and their difference is 2, what is their product?</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694031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61291"/>
            <a:ext cx="8132797" cy="48059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800" dirty="0" err="1">
                <a:solidFill>
                  <a:srgbClr val="262B62"/>
                </a:solidFill>
                <a:latin typeface="Akzidenz Grotesk BE Bold" panose="02000503050000020004" pitchFamily="50" charset="0"/>
              </a:rPr>
              <a:t>Shalah</a:t>
            </a:r>
            <a:r>
              <a:rPr lang="en-US" sz="3800" dirty="0">
                <a:solidFill>
                  <a:srgbClr val="262B62"/>
                </a:solidFill>
                <a:latin typeface="Akzidenz Grotesk BE Bold" panose="02000503050000020004" pitchFamily="50" charset="0"/>
              </a:rPr>
              <a:t> has two bottles of ketchup. The larger bottle is 1/2 full and the smaller bottle is empty but holds 12 ounces. When the contents of the larger bottle are dumped into the smaller, the smaller is 3/4 full. How many ounces of ketchup does the larger bottle hold?</a:t>
            </a:r>
            <a:endParaRPr lang="en-US" sz="38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980657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336927" y="1295234"/>
            <a:ext cx="6711944"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Given distinct points </a:t>
            </a:r>
            <a:r>
              <a:rPr lang="en-US" sz="5000" i="1" dirty="0">
                <a:solidFill>
                  <a:srgbClr val="262B62"/>
                </a:solidFill>
                <a:latin typeface="Akzidenz Grotesk BE Bold" panose="02000503050000020004" pitchFamily="50" charset="0"/>
              </a:rPr>
              <a:t>A</a:t>
            </a:r>
            <a:r>
              <a:rPr lang="en-US" sz="5000" dirty="0">
                <a:solidFill>
                  <a:srgbClr val="262B62"/>
                </a:solidFill>
                <a:latin typeface="Akzidenz Grotesk BE Bold" panose="02000503050000020004" pitchFamily="50" charset="0"/>
              </a:rPr>
              <a:t>, </a:t>
            </a:r>
            <a:r>
              <a:rPr lang="en-US" sz="5000" i="1" dirty="0">
                <a:solidFill>
                  <a:srgbClr val="262B62"/>
                </a:solidFill>
                <a:latin typeface="Akzidenz Grotesk BE Bold" panose="02000503050000020004" pitchFamily="50" charset="0"/>
              </a:rPr>
              <a:t>B</a:t>
            </a:r>
            <a:r>
              <a:rPr lang="en-US" sz="5000" dirty="0">
                <a:solidFill>
                  <a:srgbClr val="262B62"/>
                </a:solidFill>
                <a:latin typeface="Akzidenz Grotesk BE Bold" panose="02000503050000020004" pitchFamily="50" charset="0"/>
              </a:rPr>
              <a:t>, </a:t>
            </a:r>
            <a:r>
              <a:rPr lang="en-US" sz="5000" i="1" dirty="0">
                <a:solidFill>
                  <a:srgbClr val="262B62"/>
                </a:solidFill>
                <a:latin typeface="Akzidenz Grotesk BE Bold" panose="02000503050000020004" pitchFamily="50" charset="0"/>
              </a:rPr>
              <a:t>C</a:t>
            </a:r>
            <a:r>
              <a:rPr lang="en-US" sz="5000" dirty="0">
                <a:solidFill>
                  <a:srgbClr val="262B62"/>
                </a:solidFill>
                <a:latin typeface="Akzidenz Grotesk BE Bold" panose="02000503050000020004" pitchFamily="50" charset="0"/>
              </a:rPr>
              <a:t>, and </a:t>
            </a:r>
            <a:r>
              <a:rPr lang="en-US" sz="5000" i="1" dirty="0">
                <a:solidFill>
                  <a:srgbClr val="262B62"/>
                </a:solidFill>
                <a:latin typeface="Akzidenz Grotesk BE Bold" panose="02000503050000020004" pitchFamily="50" charset="0"/>
              </a:rPr>
              <a:t>D</a:t>
            </a:r>
            <a:r>
              <a:rPr lang="en-US" sz="5000" dirty="0">
                <a:solidFill>
                  <a:srgbClr val="262B62"/>
                </a:solidFill>
                <a:latin typeface="Akzidenz Grotesk BE Bold" panose="02000503050000020004" pitchFamily="50" charset="0"/>
              </a:rPr>
              <a:t> on a circle, how many distinct lines can be drawn that pass through two of these points?</a:t>
            </a:r>
            <a:endParaRPr lang="en-US" sz="5000" b="1" dirty="0">
              <a:solidFill>
                <a:srgbClr val="262B62"/>
              </a:solidFill>
              <a:latin typeface="Akzidenz Grotesk BE Bold" panose="02000503050000020004" pitchFamily="50" charset="0"/>
              <a:cs typeface="Arial" panose="020B0604020202020204" pitchFamily="34" charset="0"/>
            </a:endParaRPr>
          </a:p>
        </p:txBody>
      </p:sp>
      <p:sp>
        <p:nvSpPr>
          <p:cNvPr id="2" name="Oval 1">
            <a:extLst>
              <a:ext uri="{FF2B5EF4-FFF2-40B4-BE49-F238E27FC236}">
                <a16:creationId xmlns:a16="http://schemas.microsoft.com/office/drawing/2014/main" id="{011B5622-4021-4594-8901-E9B015C028A8}"/>
              </a:ext>
            </a:extLst>
          </p:cNvPr>
          <p:cNvSpPr/>
          <p:nvPr/>
        </p:nvSpPr>
        <p:spPr>
          <a:xfrm>
            <a:off x="7288566" y="3047824"/>
            <a:ext cx="1349406" cy="1411550"/>
          </a:xfrm>
          <a:prstGeom prst="ellipse">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C4AD491-FE8A-43A2-B7E1-170502E5B1B9}"/>
              </a:ext>
            </a:extLst>
          </p:cNvPr>
          <p:cNvSpPr/>
          <p:nvPr/>
        </p:nvSpPr>
        <p:spPr>
          <a:xfrm>
            <a:off x="7455763" y="4209495"/>
            <a:ext cx="150920" cy="159798"/>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8018AAC-601F-4C90-9E5C-CFD15E338DAE}"/>
              </a:ext>
            </a:extLst>
          </p:cNvPr>
          <p:cNvSpPr/>
          <p:nvPr/>
        </p:nvSpPr>
        <p:spPr>
          <a:xfrm>
            <a:off x="8331691" y="4209495"/>
            <a:ext cx="150920" cy="159798"/>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352B145-6AC2-447C-8E29-ED59FDCF475E}"/>
              </a:ext>
            </a:extLst>
          </p:cNvPr>
          <p:cNvSpPr/>
          <p:nvPr/>
        </p:nvSpPr>
        <p:spPr>
          <a:xfrm>
            <a:off x="7398059" y="3176903"/>
            <a:ext cx="150920" cy="159798"/>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2F82525-6439-4E88-9D2E-703C9C2612B6}"/>
              </a:ext>
            </a:extLst>
          </p:cNvPr>
          <p:cNvSpPr/>
          <p:nvPr/>
        </p:nvSpPr>
        <p:spPr>
          <a:xfrm>
            <a:off x="8331691" y="3132513"/>
            <a:ext cx="150920" cy="159798"/>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EB7615-B567-485A-B2C3-BCDA3EB07662}"/>
              </a:ext>
            </a:extLst>
          </p:cNvPr>
          <p:cNvSpPr txBox="1"/>
          <p:nvPr/>
        </p:nvSpPr>
        <p:spPr>
          <a:xfrm>
            <a:off x="7162801" y="2887470"/>
            <a:ext cx="406892"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A</a:t>
            </a:r>
          </a:p>
        </p:txBody>
      </p:sp>
      <p:sp>
        <p:nvSpPr>
          <p:cNvPr id="9" name="TextBox 8">
            <a:extLst>
              <a:ext uri="{FF2B5EF4-FFF2-40B4-BE49-F238E27FC236}">
                <a16:creationId xmlns:a16="http://schemas.microsoft.com/office/drawing/2014/main" id="{03E3EBBB-4260-4ABD-A100-9C7FC48D107E}"/>
              </a:ext>
            </a:extLst>
          </p:cNvPr>
          <p:cNvSpPr txBox="1"/>
          <p:nvPr/>
        </p:nvSpPr>
        <p:spPr>
          <a:xfrm>
            <a:off x="8425648" y="2843080"/>
            <a:ext cx="406892"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B</a:t>
            </a:r>
          </a:p>
        </p:txBody>
      </p:sp>
      <p:sp>
        <p:nvSpPr>
          <p:cNvPr id="10" name="TextBox 9">
            <a:extLst>
              <a:ext uri="{FF2B5EF4-FFF2-40B4-BE49-F238E27FC236}">
                <a16:creationId xmlns:a16="http://schemas.microsoft.com/office/drawing/2014/main" id="{D6A8A154-10EB-4FCC-A75F-630A983DD386}"/>
              </a:ext>
            </a:extLst>
          </p:cNvPr>
          <p:cNvSpPr txBox="1"/>
          <p:nvPr/>
        </p:nvSpPr>
        <p:spPr>
          <a:xfrm>
            <a:off x="8407151" y="4289394"/>
            <a:ext cx="406892"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C</a:t>
            </a:r>
          </a:p>
        </p:txBody>
      </p:sp>
      <p:sp>
        <p:nvSpPr>
          <p:cNvPr id="11" name="TextBox 10">
            <a:extLst>
              <a:ext uri="{FF2B5EF4-FFF2-40B4-BE49-F238E27FC236}">
                <a16:creationId xmlns:a16="http://schemas.microsoft.com/office/drawing/2014/main" id="{50198E22-C0C6-4A10-A9FB-50C6BA2B44E7}"/>
              </a:ext>
            </a:extLst>
          </p:cNvPr>
          <p:cNvSpPr txBox="1"/>
          <p:nvPr/>
        </p:nvSpPr>
        <p:spPr>
          <a:xfrm>
            <a:off x="7150222" y="4274708"/>
            <a:ext cx="406892" cy="369332"/>
          </a:xfrm>
          <a:prstGeom prst="rect">
            <a:avLst/>
          </a:prstGeom>
          <a:noFill/>
        </p:spPr>
        <p:txBody>
          <a:bodyPr wrap="square" rtlCol="0">
            <a:spAutoFit/>
          </a:bodyPr>
          <a:lstStyle/>
          <a:p>
            <a:r>
              <a:rPr lang="en-US" i="1" dirty="0">
                <a:solidFill>
                  <a:srgbClr val="262B62"/>
                </a:solidFill>
                <a:latin typeface="Akzidenz Grotesk BE Bold" panose="02000503050000020004" pitchFamily="50" charset="0"/>
              </a:rPr>
              <a:t>D</a:t>
            </a:r>
          </a:p>
        </p:txBody>
      </p:sp>
    </p:spTree>
    <p:extLst>
      <p:ext uri="{BB962C8B-B14F-4D97-AF65-F5344CB8AC3E}">
        <p14:creationId xmlns:p14="http://schemas.microsoft.com/office/powerpoint/2010/main" val="2642597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07588"/>
            <a:ext cx="8132797"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By the time Shana had completed 3/8 of her first lap in a race, she had also completed 1/32 of the entire race. How many laps were there in the race?</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873088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840724"/>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Let </a:t>
            </a:r>
            <a:r>
              <a:rPr lang="en-US" sz="5000" i="1" dirty="0">
                <a:solidFill>
                  <a:srgbClr val="262B62"/>
                </a:solidFill>
                <a:latin typeface="Akzidenz Grotesk BE Bold" panose="02000503050000020004" pitchFamily="50" charset="0"/>
              </a:rPr>
              <a:t>f</a:t>
            </a:r>
            <a:r>
              <a:rPr lang="en-US" sz="5000" dirty="0">
                <a:solidFill>
                  <a:srgbClr val="262B62"/>
                </a:solidFill>
                <a:latin typeface="Akzidenz Grotesk BE Bold" panose="02000503050000020004" pitchFamily="50" charset="0"/>
              </a:rPr>
              <a:t>(</a:t>
            </a:r>
            <a:r>
              <a:rPr lang="en-US" sz="5000" i="1" dirty="0">
                <a:solidFill>
                  <a:srgbClr val="262B62"/>
                </a:solidFill>
                <a:latin typeface="Akzidenz Grotesk BE Bold" panose="02000503050000020004" pitchFamily="50" charset="0"/>
              </a:rPr>
              <a:t>x</a:t>
            </a:r>
            <a:r>
              <a:rPr lang="en-US" sz="5000" dirty="0">
                <a:solidFill>
                  <a:srgbClr val="262B62"/>
                </a:solidFill>
                <a:latin typeface="Akzidenz Grotesk BE Bold" panose="02000503050000020004" pitchFamily="50" charset="0"/>
              </a:rPr>
              <a:t>) = 3</a:t>
            </a:r>
            <a:r>
              <a:rPr lang="en-US" sz="5000" i="1" dirty="0">
                <a:solidFill>
                  <a:srgbClr val="262B62"/>
                </a:solidFill>
                <a:latin typeface="Akzidenz Grotesk BE Bold" panose="02000503050000020004" pitchFamily="50" charset="0"/>
              </a:rPr>
              <a:t>x</a:t>
            </a:r>
            <a:r>
              <a:rPr lang="en-US" sz="5000" baseline="30000" dirty="0">
                <a:solidFill>
                  <a:srgbClr val="262B62"/>
                </a:solidFill>
                <a:latin typeface="Akzidenz Grotesk BE Bold" panose="02000503050000020004" pitchFamily="50" charset="0"/>
              </a:rPr>
              <a:t>2</a:t>
            </a:r>
            <a:r>
              <a:rPr lang="en-US" sz="5000" dirty="0">
                <a:solidFill>
                  <a:srgbClr val="262B62"/>
                </a:solidFill>
                <a:latin typeface="Akzidenz Grotesk BE Bold" panose="02000503050000020004" pitchFamily="50" charset="0"/>
              </a:rPr>
              <a:t> − 7 and </a:t>
            </a:r>
            <a:r>
              <a:rPr lang="en-US" sz="5000" i="1" dirty="0">
                <a:solidFill>
                  <a:srgbClr val="262B62"/>
                </a:solidFill>
                <a:latin typeface="Akzidenz Grotesk BE Bold" panose="02000503050000020004" pitchFamily="50" charset="0"/>
              </a:rPr>
              <a:t>g</a:t>
            </a:r>
            <a:r>
              <a:rPr lang="en-US" sz="5000" dirty="0">
                <a:solidFill>
                  <a:srgbClr val="262B62"/>
                </a:solidFill>
                <a:latin typeface="Akzidenz Grotesk BE Bold" panose="02000503050000020004" pitchFamily="50" charset="0"/>
              </a:rPr>
              <a:t>(</a:t>
            </a:r>
            <a:r>
              <a:rPr lang="en-US" sz="5000" i="1" dirty="0">
                <a:solidFill>
                  <a:srgbClr val="262B62"/>
                </a:solidFill>
                <a:latin typeface="Akzidenz Grotesk BE Bold" panose="02000503050000020004" pitchFamily="50" charset="0"/>
              </a:rPr>
              <a:t>x</a:t>
            </a:r>
            <a:r>
              <a:rPr lang="en-US" sz="5000" dirty="0">
                <a:solidFill>
                  <a:srgbClr val="262B62"/>
                </a:solidFill>
                <a:latin typeface="Akzidenz Grotesk BE Bold" panose="02000503050000020004" pitchFamily="50" charset="0"/>
              </a:rPr>
              <a:t>) = 2</a:t>
            </a:r>
            <a:r>
              <a:rPr lang="en-US" sz="5000" i="1" dirty="0">
                <a:solidFill>
                  <a:srgbClr val="262B62"/>
                </a:solidFill>
                <a:latin typeface="Akzidenz Grotesk BE Bold" panose="02000503050000020004" pitchFamily="50" charset="0"/>
              </a:rPr>
              <a:t>x</a:t>
            </a:r>
            <a:r>
              <a:rPr lang="en-US" sz="5000" dirty="0">
                <a:solidFill>
                  <a:srgbClr val="262B62"/>
                </a:solidFill>
                <a:latin typeface="Akzidenz Grotesk BE Bold" panose="02000503050000020004" pitchFamily="50" charset="0"/>
              </a:rPr>
              <a:t> + 5. What is the absolute difference between </a:t>
            </a:r>
            <a:r>
              <a:rPr lang="en-US" sz="5000" i="1" dirty="0">
                <a:solidFill>
                  <a:srgbClr val="262B62"/>
                </a:solidFill>
                <a:latin typeface="Akzidenz Grotesk BE Bold" panose="02000503050000020004" pitchFamily="50" charset="0"/>
              </a:rPr>
              <a:t>f</a:t>
            </a:r>
            <a:r>
              <a:rPr lang="en-US" sz="5000" dirty="0">
                <a:solidFill>
                  <a:srgbClr val="262B62"/>
                </a:solidFill>
                <a:latin typeface="Akzidenz Grotesk BE Bold" panose="02000503050000020004" pitchFamily="50" charset="0"/>
              </a:rPr>
              <a:t>(</a:t>
            </a:r>
            <a:r>
              <a:rPr lang="en-US" sz="5000" i="1" dirty="0">
                <a:solidFill>
                  <a:srgbClr val="262B62"/>
                </a:solidFill>
                <a:latin typeface="Akzidenz Grotesk BE Bold" panose="02000503050000020004" pitchFamily="50" charset="0"/>
              </a:rPr>
              <a:t>g</a:t>
            </a:r>
            <a:r>
              <a:rPr lang="en-US" sz="5000" dirty="0">
                <a:solidFill>
                  <a:srgbClr val="262B62"/>
                </a:solidFill>
                <a:latin typeface="Akzidenz Grotesk BE Bold" panose="02000503050000020004" pitchFamily="50" charset="0"/>
              </a:rPr>
              <a:t>(−2)) and </a:t>
            </a:r>
            <a:r>
              <a:rPr lang="en-US" sz="5000" i="1" dirty="0">
                <a:solidFill>
                  <a:srgbClr val="262B62"/>
                </a:solidFill>
                <a:latin typeface="Akzidenz Grotesk BE Bold" panose="02000503050000020004" pitchFamily="50" charset="0"/>
              </a:rPr>
              <a:t>g</a:t>
            </a:r>
            <a:r>
              <a:rPr lang="en-US" sz="5000" dirty="0">
                <a:solidFill>
                  <a:srgbClr val="262B62"/>
                </a:solidFill>
                <a:latin typeface="Akzidenz Grotesk BE Bold" panose="02000503050000020004" pitchFamily="50" charset="0"/>
              </a:rPr>
              <a:t>(</a:t>
            </a:r>
            <a:r>
              <a:rPr lang="en-US" sz="5000" i="1" dirty="0">
                <a:solidFill>
                  <a:srgbClr val="262B62"/>
                </a:solidFill>
                <a:latin typeface="Akzidenz Grotesk BE Bold" panose="02000503050000020004" pitchFamily="50" charset="0"/>
              </a:rPr>
              <a:t>f</a:t>
            </a:r>
            <a:r>
              <a:rPr lang="en-US" sz="5000" dirty="0">
                <a:solidFill>
                  <a:srgbClr val="262B62"/>
                </a:solidFill>
                <a:latin typeface="Akzidenz Grotesk BE Bold" panose="02000503050000020004" pitchFamily="50" charset="0"/>
              </a:rPr>
              <a:t>(−2))?</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555504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197559"/>
            <a:ext cx="8132797"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Before taking his last test in a class, the arithmetic mean of Brian’s test scores is 91. He has determined that if he scores 98 on his last test, the arithmetic mean of all his test scores will be exactly 92. How many tests, including the last test, does Brian take for this class?</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1710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47741"/>
            <a:ext cx="8132797" cy="443198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500" dirty="0">
                <a:solidFill>
                  <a:srgbClr val="262B62"/>
                </a:solidFill>
                <a:latin typeface="Akzidenz Grotesk BE Bold" panose="02000503050000020004" pitchFamily="50" charset="0"/>
              </a:rPr>
              <a:t>At Euclid Middle School there are 33 students in the chorus, 45 students in the band and 21 students in the orchestra. Fifteen students are in both the band and chorus, 9 are in both orchestra and chorus, 4 are in the band and orchestra and 2 students are in all three. How many students are in the orchestra only?</a:t>
            </a:r>
            <a:endParaRPr lang="en-US" sz="35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249708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221942" y="1290291"/>
            <a:ext cx="4900474" cy="49444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rgbClr val="262B62"/>
                </a:solidFill>
                <a:latin typeface="Akzidenz Grotesk BE Bold" panose="02000503050000020004" pitchFamily="50" charset="0"/>
              </a:rPr>
              <a:t>What is the number of inches in the positive difference between the perimeters of the two regular polygons?</a:t>
            </a:r>
            <a:endParaRPr lang="en-US" sz="4400" b="1" dirty="0">
              <a:solidFill>
                <a:srgbClr val="262B62"/>
              </a:solidFill>
              <a:latin typeface="Akzidenz Grotesk BE Bold" panose="02000503050000020004" pitchFamily="50" charset="0"/>
              <a:cs typeface="Arial" panose="020B0604020202020204" pitchFamily="34" charset="0"/>
            </a:endParaRPr>
          </a:p>
        </p:txBody>
      </p:sp>
      <p:sp>
        <p:nvSpPr>
          <p:cNvPr id="2" name="Isosceles Triangle 1">
            <a:extLst>
              <a:ext uri="{FF2B5EF4-FFF2-40B4-BE49-F238E27FC236}">
                <a16:creationId xmlns:a16="http://schemas.microsoft.com/office/drawing/2014/main" id="{F3CA1EF9-1366-4686-B6D3-A58B345267E7}"/>
              </a:ext>
            </a:extLst>
          </p:cNvPr>
          <p:cNvSpPr/>
          <p:nvPr/>
        </p:nvSpPr>
        <p:spPr>
          <a:xfrm>
            <a:off x="6977849" y="1882066"/>
            <a:ext cx="1047565" cy="896645"/>
          </a:xfrm>
          <a:prstGeom prst="triangle">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4D008BA-7408-490C-BB2E-0B80FC60A65F}"/>
              </a:ext>
            </a:extLst>
          </p:cNvPr>
          <p:cNvSpPr txBox="1"/>
          <p:nvPr/>
        </p:nvSpPr>
        <p:spPr>
          <a:xfrm>
            <a:off x="6755909" y="2077376"/>
            <a:ext cx="568174"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33”</a:t>
            </a:r>
          </a:p>
        </p:txBody>
      </p:sp>
      <p:sp>
        <p:nvSpPr>
          <p:cNvPr id="4" name="Octagon 3">
            <a:extLst>
              <a:ext uri="{FF2B5EF4-FFF2-40B4-BE49-F238E27FC236}">
                <a16:creationId xmlns:a16="http://schemas.microsoft.com/office/drawing/2014/main" id="{9F57DB0A-508C-4676-AD12-5EC9F39A37C4}"/>
              </a:ext>
            </a:extLst>
          </p:cNvPr>
          <p:cNvSpPr/>
          <p:nvPr/>
        </p:nvSpPr>
        <p:spPr>
          <a:xfrm>
            <a:off x="7066625" y="3739719"/>
            <a:ext cx="958789" cy="974324"/>
          </a:xfrm>
          <a:prstGeom prst="octagon">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67F33381-737B-4379-890C-FC58832813B0}"/>
              </a:ext>
            </a:extLst>
          </p:cNvPr>
          <p:cNvSpPr txBox="1"/>
          <p:nvPr/>
        </p:nvSpPr>
        <p:spPr>
          <a:xfrm>
            <a:off x="8025414" y="4042215"/>
            <a:ext cx="568174"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15”</a:t>
            </a:r>
          </a:p>
        </p:txBody>
      </p:sp>
    </p:spTree>
    <p:extLst>
      <p:ext uri="{BB962C8B-B14F-4D97-AF65-F5344CB8AC3E}">
        <p14:creationId xmlns:p14="http://schemas.microsoft.com/office/powerpoint/2010/main" val="1991279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79454"/>
            <a:ext cx="8132797"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Amy’s favorite lotion costs $3.00 for 4 fluid ounces. At that same rate, what would she expect to pay for a quart of lotion? (1 quart = 32 fluid ounces)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861669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Is 2,000,000 minutes closest to 2 years, 3 years or 4 years?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60323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890243" y="1325780"/>
            <a:ext cx="7363513"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A wheel of Marci’s bike makes 1056 revolutions in 1 mile. To the nearest whole number, what is the number of inches in the diameter of the wheel? </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776139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858480"/>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In a jumbo bag of bows, 2/5 are red, 1/5 are green and the remaining 30 are white. How many of the bows are green? </a:t>
            </a:r>
          </a:p>
        </p:txBody>
      </p:sp>
    </p:spTree>
    <p:extLst>
      <p:ext uri="{BB962C8B-B14F-4D97-AF65-F5344CB8AC3E}">
        <p14:creationId xmlns:p14="http://schemas.microsoft.com/office/powerpoint/2010/main" val="4116230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64182"/>
            <a:ext cx="8132797" cy="47782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400" dirty="0">
                <a:solidFill>
                  <a:srgbClr val="262B62"/>
                </a:solidFill>
                <a:latin typeface="Akzidenz Grotesk BE Bold" panose="02000503050000020004" pitchFamily="50" charset="0"/>
              </a:rPr>
              <a:t>Diane wants to arrange her collection of 96 bottle caps into a rectangular grid rather than keep them in the line of 96 bottle caps she has now. How many distinct, rectangular-grid arrangements could she use instead of the 1 by 96 grid of bottle caps she has now? One such arrangement is 3 by 32, which is considered the same as 32 by 3.</a:t>
            </a:r>
            <a:endParaRPr lang="en-US" sz="34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939264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79084"/>
            <a:ext cx="8132797"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500" dirty="0">
                <a:solidFill>
                  <a:srgbClr val="262B62"/>
                </a:solidFill>
                <a:latin typeface="Akzidenz Grotesk BE Bold" panose="02000503050000020004" pitchFamily="50" charset="0"/>
              </a:rPr>
              <a:t>Four basketball players, whose heights in inches are 60, 62, 64 and 70, are standing on the court. Their teammate Natalie, who is 74 inches tall, walks out onto the court, and the mean height increases by </a:t>
            </a:r>
            <a:r>
              <a:rPr lang="en-US" sz="3500" i="1" dirty="0">
                <a:solidFill>
                  <a:srgbClr val="262B62"/>
                </a:solidFill>
                <a:latin typeface="Akzidenz Grotesk BE Bold" panose="02000503050000020004" pitchFamily="50" charset="0"/>
              </a:rPr>
              <a:t>m</a:t>
            </a:r>
            <a:r>
              <a:rPr lang="en-US" sz="3500" dirty="0">
                <a:solidFill>
                  <a:srgbClr val="262B62"/>
                </a:solidFill>
                <a:latin typeface="Akzidenz Grotesk BE Bold" panose="02000503050000020004" pitchFamily="50" charset="0"/>
              </a:rPr>
              <a:t> inches while the median height increases by </a:t>
            </a:r>
            <a:r>
              <a:rPr lang="en-US" sz="3500" i="1" dirty="0">
                <a:solidFill>
                  <a:srgbClr val="262B62"/>
                </a:solidFill>
                <a:latin typeface="Akzidenz Grotesk BE Bold" panose="02000503050000020004" pitchFamily="50" charset="0"/>
              </a:rPr>
              <a:t>n</a:t>
            </a:r>
            <a:r>
              <a:rPr lang="en-US" sz="3500" dirty="0">
                <a:solidFill>
                  <a:srgbClr val="262B62"/>
                </a:solidFill>
                <a:latin typeface="Akzidenz Grotesk BE Bold" panose="02000503050000020004" pitchFamily="50" charset="0"/>
              </a:rPr>
              <a:t> inches. What is the positive difference between </a:t>
            </a:r>
            <a:r>
              <a:rPr lang="en-US" sz="3500" i="1" dirty="0">
                <a:solidFill>
                  <a:srgbClr val="262B62"/>
                </a:solidFill>
                <a:latin typeface="Akzidenz Grotesk BE Bold" panose="02000503050000020004" pitchFamily="50" charset="0"/>
              </a:rPr>
              <a:t>m</a:t>
            </a:r>
            <a:r>
              <a:rPr lang="en-US" sz="3500" dirty="0">
                <a:solidFill>
                  <a:srgbClr val="262B62"/>
                </a:solidFill>
                <a:latin typeface="Akzidenz Grotesk BE Bold" panose="02000503050000020004" pitchFamily="50" charset="0"/>
              </a:rPr>
              <a:t> and </a:t>
            </a:r>
            <a:r>
              <a:rPr lang="en-US" sz="3500" i="1" dirty="0">
                <a:solidFill>
                  <a:srgbClr val="262B62"/>
                </a:solidFill>
                <a:latin typeface="Akzidenz Grotesk BE Bold" panose="02000503050000020004" pitchFamily="50" charset="0"/>
              </a:rPr>
              <a:t>n</a:t>
            </a:r>
            <a:r>
              <a:rPr lang="en-US" sz="3500" dirty="0">
                <a:solidFill>
                  <a:srgbClr val="262B62"/>
                </a:solidFill>
                <a:latin typeface="Akzidenz Grotesk BE Bold" panose="02000503050000020004" pitchFamily="50" charset="0"/>
              </a:rPr>
              <a:t>?</a:t>
            </a:r>
            <a:endParaRPr lang="en-US" sz="35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3486110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636557"/>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integer 6 has four positive divisors: 1, 2, 3 and 6. What is the smallest positive integer with exactly five positive divisors?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833863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92111"/>
            <a:ext cx="8132797" cy="4058034"/>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262B62"/>
                </a:solidFill>
                <a:latin typeface="Akzidenz Grotesk BE Bold" panose="02000503050000020004" pitchFamily="50" charset="0"/>
              </a:rPr>
              <a:t>An arithmetic sequence of integers has 20 as the first term and 56 as the last term. How many different sets of integers form such a sequence?</a:t>
            </a:r>
            <a:endParaRPr lang="en-US" sz="48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638285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228601" y="1277072"/>
            <a:ext cx="4609729" cy="463973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solidFill>
                  <a:srgbClr val="262B62"/>
                </a:solidFill>
                <a:latin typeface="Akzidenz Grotesk BE Bold" panose="02000503050000020004" pitchFamily="50" charset="0"/>
              </a:rPr>
              <a:t>Growing Worms are created as shown here. Notice that each body segment is a regular hexagon and its head and tail are equilateral triangles. A Stage 1 Growing Worm has a perimeter of 8 cm. What is the perimeter of a Stage 4 Growing Worm?</a:t>
            </a:r>
            <a:endParaRPr lang="en-US" sz="3000" b="1" dirty="0">
              <a:solidFill>
                <a:srgbClr val="262B62"/>
              </a:solidFill>
              <a:latin typeface="Akzidenz Grotesk BE Bold" panose="02000503050000020004" pitchFamily="50" charset="0"/>
              <a:cs typeface="Arial" panose="020B0604020202020204" pitchFamily="34" charset="0"/>
            </a:endParaRPr>
          </a:p>
        </p:txBody>
      </p:sp>
      <p:pic>
        <p:nvPicPr>
          <p:cNvPr id="7" name="Picture 6" descr="A picture containing looking, sitting, open, white&#10;&#10;Description automatically generated">
            <a:extLst>
              <a:ext uri="{FF2B5EF4-FFF2-40B4-BE49-F238E27FC236}">
                <a16:creationId xmlns:a16="http://schemas.microsoft.com/office/drawing/2014/main" id="{F6341DF6-98EB-4A74-9D80-34652ED32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467" y="1882067"/>
            <a:ext cx="3219992" cy="2569215"/>
          </a:xfrm>
          <a:prstGeom prst="rect">
            <a:avLst/>
          </a:prstGeom>
        </p:spPr>
      </p:pic>
      <p:sp>
        <p:nvSpPr>
          <p:cNvPr id="8" name="TextBox 7">
            <a:extLst>
              <a:ext uri="{FF2B5EF4-FFF2-40B4-BE49-F238E27FC236}">
                <a16:creationId xmlns:a16="http://schemas.microsoft.com/office/drawing/2014/main" id="{F90BDC2B-7CBD-4436-8F00-8B3107785F30}"/>
              </a:ext>
            </a:extLst>
          </p:cNvPr>
          <p:cNvSpPr txBox="1"/>
          <p:nvPr/>
        </p:nvSpPr>
        <p:spPr>
          <a:xfrm>
            <a:off x="5129836" y="4028090"/>
            <a:ext cx="975413" cy="338554"/>
          </a:xfrm>
          <a:prstGeom prst="rect">
            <a:avLst/>
          </a:prstGeom>
          <a:noFill/>
        </p:spPr>
        <p:txBody>
          <a:bodyPr wrap="square" rtlCol="0">
            <a:spAutoFit/>
          </a:bodyPr>
          <a:lstStyle/>
          <a:p>
            <a:r>
              <a:rPr lang="en-US" sz="1600" dirty="0">
                <a:solidFill>
                  <a:srgbClr val="262B62"/>
                </a:solidFill>
                <a:latin typeface="Akzidenz Grotesk BE Bold" panose="02000503050000020004" pitchFamily="50" charset="0"/>
              </a:rPr>
              <a:t>Stage 1</a:t>
            </a:r>
          </a:p>
        </p:txBody>
      </p:sp>
      <p:sp>
        <p:nvSpPr>
          <p:cNvPr id="10" name="TextBox 9">
            <a:extLst>
              <a:ext uri="{FF2B5EF4-FFF2-40B4-BE49-F238E27FC236}">
                <a16:creationId xmlns:a16="http://schemas.microsoft.com/office/drawing/2014/main" id="{13C28B62-E2E5-464C-8B71-421D0BFC9DE0}"/>
              </a:ext>
            </a:extLst>
          </p:cNvPr>
          <p:cNvSpPr txBox="1"/>
          <p:nvPr/>
        </p:nvSpPr>
        <p:spPr>
          <a:xfrm>
            <a:off x="6396756" y="4282005"/>
            <a:ext cx="975413" cy="338554"/>
          </a:xfrm>
          <a:prstGeom prst="rect">
            <a:avLst/>
          </a:prstGeom>
          <a:noFill/>
        </p:spPr>
        <p:txBody>
          <a:bodyPr wrap="square" rtlCol="0">
            <a:spAutoFit/>
          </a:bodyPr>
          <a:lstStyle/>
          <a:p>
            <a:r>
              <a:rPr lang="en-US" sz="1600" dirty="0">
                <a:solidFill>
                  <a:srgbClr val="262B62"/>
                </a:solidFill>
                <a:latin typeface="Akzidenz Grotesk BE Bold" panose="02000503050000020004" pitchFamily="50" charset="0"/>
              </a:rPr>
              <a:t>Stage 2</a:t>
            </a:r>
          </a:p>
        </p:txBody>
      </p:sp>
      <p:sp>
        <p:nvSpPr>
          <p:cNvPr id="11" name="TextBox 10">
            <a:extLst>
              <a:ext uri="{FF2B5EF4-FFF2-40B4-BE49-F238E27FC236}">
                <a16:creationId xmlns:a16="http://schemas.microsoft.com/office/drawing/2014/main" id="{E29C2794-4017-4DC2-A397-4D519E5C5709}"/>
              </a:ext>
            </a:extLst>
          </p:cNvPr>
          <p:cNvSpPr txBox="1"/>
          <p:nvPr/>
        </p:nvSpPr>
        <p:spPr>
          <a:xfrm>
            <a:off x="7692153" y="4511937"/>
            <a:ext cx="975413" cy="338554"/>
          </a:xfrm>
          <a:prstGeom prst="rect">
            <a:avLst/>
          </a:prstGeom>
          <a:noFill/>
        </p:spPr>
        <p:txBody>
          <a:bodyPr wrap="square" rtlCol="0">
            <a:spAutoFit/>
          </a:bodyPr>
          <a:lstStyle/>
          <a:p>
            <a:r>
              <a:rPr lang="en-US" sz="1600" dirty="0">
                <a:solidFill>
                  <a:srgbClr val="262B62"/>
                </a:solidFill>
                <a:latin typeface="Akzidenz Grotesk BE Bold" panose="02000503050000020004" pitchFamily="50" charset="0"/>
              </a:rPr>
              <a:t>Stage 3</a:t>
            </a:r>
          </a:p>
        </p:txBody>
      </p:sp>
    </p:spTree>
    <p:extLst>
      <p:ext uri="{BB962C8B-B14F-4D97-AF65-F5344CB8AC3E}">
        <p14:creationId xmlns:p14="http://schemas.microsoft.com/office/powerpoint/2010/main" val="404953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63873"/>
            <a:ext cx="8132797" cy="452893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600" dirty="0">
                <a:solidFill>
                  <a:srgbClr val="262B62"/>
                </a:solidFill>
                <a:latin typeface="Akzidenz Grotesk BE Bold" panose="02000503050000020004" pitchFamily="50" charset="0"/>
              </a:rPr>
              <a:t>A survey of 2000 shoppers showed that 1400 shop at M-Mart, 850 shop at Glen Valley Market and 390 shop at both stores. What percent of the shoppers do not shop at either store?</a:t>
            </a:r>
            <a:endParaRPr lang="en-US" sz="46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76318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838478" y="1155029"/>
            <a:ext cx="7467044" cy="527682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700" dirty="0">
                <a:solidFill>
                  <a:srgbClr val="262B62"/>
                </a:solidFill>
                <a:latin typeface="Akzidenz Grotesk BE Bold" panose="02000503050000020004" pitchFamily="50" charset="0"/>
              </a:rPr>
              <a:t>Matt received change totaling $1.85 in nickels, dimes and quarters. He received at least one coin of each type. What is the least number of coins he could have received?</a:t>
            </a:r>
            <a:endParaRPr lang="en-US" sz="47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401796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175565"/>
            <a:ext cx="8132797" cy="51660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600" dirty="0">
                <a:solidFill>
                  <a:srgbClr val="262B62"/>
                </a:solidFill>
                <a:latin typeface="Akzidenz Grotesk BE Bold" panose="02000503050000020004" pitchFamily="50" charset="0"/>
              </a:rPr>
              <a:t>Rich invested $100 seven years ago. Since then his investment has doubled in value to $200. If Rich’s money continues to double every seven years, how many years will it take his $200 to grow to $1600?</a:t>
            </a:r>
            <a:endParaRPr lang="en-US" sz="46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584827414"/>
      </p:ext>
    </p:extLst>
  </p:cSld>
  <p:clrMapOvr>
    <a:masterClrMapping/>
  </p:clrMapOvr>
</p:sld>
</file>

<file path=ppt/theme/theme1.xml><?xml version="1.0" encoding="utf-8"?>
<a:theme xmlns:a="http://schemas.openxmlformats.org/drawingml/2006/main" name="Office Theme">
  <a:themeElements>
    <a:clrScheme name="MATHCOUNT Club">
      <a:dk1>
        <a:sysClr val="windowText" lastClr="000000"/>
      </a:dk1>
      <a:lt1>
        <a:sysClr val="window" lastClr="FFFFFF"/>
      </a:lt1>
      <a:dk2>
        <a:srgbClr val="44546A"/>
      </a:dk2>
      <a:lt2>
        <a:srgbClr val="E7E6E6"/>
      </a:lt2>
      <a:accent1>
        <a:srgbClr val="03BFD7"/>
      </a:accent1>
      <a:accent2>
        <a:srgbClr val="ED1C24"/>
      </a:accent2>
      <a:accent3>
        <a:srgbClr val="A5A5A5"/>
      </a:accent3>
      <a:accent4>
        <a:srgbClr val="F37021"/>
      </a:accent4>
      <a:accent5>
        <a:srgbClr val="262262"/>
      </a:accent5>
      <a:accent6>
        <a:srgbClr val="00A4C3"/>
      </a:accent6>
      <a:hlink>
        <a:srgbClr val="00A4C3"/>
      </a:hlink>
      <a:folHlink>
        <a:srgbClr val="4F487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7075</TotalTime>
  <Words>13066</Words>
  <Application>Microsoft Office PowerPoint</Application>
  <PresentationFormat>On-screen Show (4:3)</PresentationFormat>
  <Paragraphs>227</Paragraphs>
  <Slides>65</Slides>
  <Notes>65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Akzidenz Grotesk BE Regular</vt:lpstr>
      <vt:lpstr>Arial</vt:lpstr>
      <vt:lpstr>Calibri</vt:lpstr>
      <vt:lpstr>Akzidenz Grotesk BE Bold</vt:lpstr>
      <vt:lpstr>Brusher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 DiGioia</dc:creator>
  <cp:lastModifiedBy>Michelle LeFrancois</cp:lastModifiedBy>
  <cp:revision>271</cp:revision>
  <cp:lastPrinted>2016-11-09T18:45:20Z</cp:lastPrinted>
  <dcterms:created xsi:type="dcterms:W3CDTF">2013-07-18T21:46:03Z</dcterms:created>
  <dcterms:modified xsi:type="dcterms:W3CDTF">2020-07-16T15:55:39Z</dcterms:modified>
</cp:coreProperties>
</file>