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7"/>
  </p:notesMasterIdLst>
  <p:handoutMasterIdLst>
    <p:handoutMasterId r:id="rId128"/>
  </p:handoutMasterIdLst>
  <p:sldIdLst>
    <p:sldId id="294" r:id="rId2"/>
    <p:sldId id="295" r:id="rId3"/>
    <p:sldId id="296" r:id="rId4"/>
    <p:sldId id="297" r:id="rId5"/>
    <p:sldId id="298" r:id="rId6"/>
    <p:sldId id="324" r:id="rId7"/>
    <p:sldId id="299" r:id="rId8"/>
    <p:sldId id="272" r:id="rId9"/>
    <p:sldId id="396" r:id="rId10"/>
    <p:sldId id="273" r:id="rId11"/>
    <p:sldId id="397" r:id="rId12"/>
    <p:sldId id="274" r:id="rId13"/>
    <p:sldId id="398" r:id="rId14"/>
    <p:sldId id="275" r:id="rId15"/>
    <p:sldId id="399" r:id="rId16"/>
    <p:sldId id="276" r:id="rId17"/>
    <p:sldId id="400" r:id="rId18"/>
    <p:sldId id="277" r:id="rId19"/>
    <p:sldId id="401" r:id="rId20"/>
    <p:sldId id="278" r:id="rId21"/>
    <p:sldId id="402" r:id="rId22"/>
    <p:sldId id="279" r:id="rId23"/>
    <p:sldId id="403" r:id="rId24"/>
    <p:sldId id="269" r:id="rId25"/>
    <p:sldId id="404" r:id="rId26"/>
    <p:sldId id="280" r:id="rId27"/>
    <p:sldId id="405" r:id="rId28"/>
    <p:sldId id="281" r:id="rId29"/>
    <p:sldId id="406" r:id="rId30"/>
    <p:sldId id="282" r:id="rId31"/>
    <p:sldId id="407" r:id="rId32"/>
    <p:sldId id="283" r:id="rId33"/>
    <p:sldId id="408" r:id="rId34"/>
    <p:sldId id="284" r:id="rId35"/>
    <p:sldId id="409" r:id="rId36"/>
    <p:sldId id="285" r:id="rId37"/>
    <p:sldId id="410" r:id="rId38"/>
    <p:sldId id="286" r:id="rId39"/>
    <p:sldId id="411" r:id="rId40"/>
    <p:sldId id="287" r:id="rId41"/>
    <p:sldId id="412" r:id="rId42"/>
    <p:sldId id="288" r:id="rId43"/>
    <p:sldId id="413" r:id="rId44"/>
    <p:sldId id="289" r:id="rId45"/>
    <p:sldId id="414" r:id="rId46"/>
    <p:sldId id="290" r:id="rId47"/>
    <p:sldId id="415" r:id="rId48"/>
    <p:sldId id="291" r:id="rId49"/>
    <p:sldId id="416" r:id="rId50"/>
    <p:sldId id="292" r:id="rId51"/>
    <p:sldId id="417" r:id="rId52"/>
    <p:sldId id="293" r:id="rId53"/>
    <p:sldId id="418" r:id="rId54"/>
    <p:sldId id="270" r:id="rId55"/>
    <p:sldId id="419" r:id="rId56"/>
    <p:sldId id="326" r:id="rId57"/>
    <p:sldId id="420" r:id="rId58"/>
    <p:sldId id="328" r:id="rId59"/>
    <p:sldId id="421" r:id="rId60"/>
    <p:sldId id="330" r:id="rId61"/>
    <p:sldId id="422" r:id="rId62"/>
    <p:sldId id="332" r:id="rId63"/>
    <p:sldId id="423" r:id="rId64"/>
    <p:sldId id="334" r:id="rId65"/>
    <p:sldId id="424" r:id="rId66"/>
    <p:sldId id="336" r:id="rId67"/>
    <p:sldId id="425" r:id="rId68"/>
    <p:sldId id="338" r:id="rId69"/>
    <p:sldId id="427" r:id="rId70"/>
    <p:sldId id="340" r:id="rId71"/>
    <p:sldId id="429" r:id="rId72"/>
    <p:sldId id="342" r:id="rId73"/>
    <p:sldId id="430" r:id="rId74"/>
    <p:sldId id="344" r:id="rId75"/>
    <p:sldId id="431" r:id="rId76"/>
    <p:sldId id="346" r:id="rId77"/>
    <p:sldId id="432" r:id="rId78"/>
    <p:sldId id="348" r:id="rId79"/>
    <p:sldId id="433" r:id="rId80"/>
    <p:sldId id="350" r:id="rId81"/>
    <p:sldId id="434" r:id="rId82"/>
    <p:sldId id="352" r:id="rId83"/>
    <p:sldId id="435" r:id="rId84"/>
    <p:sldId id="354" r:id="rId85"/>
    <p:sldId id="436" r:id="rId86"/>
    <p:sldId id="356" r:id="rId87"/>
    <p:sldId id="437" r:id="rId88"/>
    <p:sldId id="358" r:id="rId89"/>
    <p:sldId id="438" r:id="rId90"/>
    <p:sldId id="360" r:id="rId91"/>
    <p:sldId id="439" r:id="rId92"/>
    <p:sldId id="362" r:id="rId93"/>
    <p:sldId id="440" r:id="rId94"/>
    <p:sldId id="364" r:id="rId95"/>
    <p:sldId id="441" r:id="rId96"/>
    <p:sldId id="366" r:id="rId97"/>
    <p:sldId id="442" r:id="rId98"/>
    <p:sldId id="368" r:id="rId99"/>
    <p:sldId id="443" r:id="rId100"/>
    <p:sldId id="370" r:id="rId101"/>
    <p:sldId id="444" r:id="rId102"/>
    <p:sldId id="372" r:id="rId103"/>
    <p:sldId id="445" r:id="rId104"/>
    <p:sldId id="374" r:id="rId105"/>
    <p:sldId id="446" r:id="rId106"/>
    <p:sldId id="376" r:id="rId107"/>
    <p:sldId id="447" r:id="rId108"/>
    <p:sldId id="378" r:id="rId109"/>
    <p:sldId id="448" r:id="rId110"/>
    <p:sldId id="380" r:id="rId111"/>
    <p:sldId id="449" r:id="rId112"/>
    <p:sldId id="382" r:id="rId113"/>
    <p:sldId id="450" r:id="rId114"/>
    <p:sldId id="384" r:id="rId115"/>
    <p:sldId id="451" r:id="rId116"/>
    <p:sldId id="386" r:id="rId117"/>
    <p:sldId id="452" r:id="rId118"/>
    <p:sldId id="388" r:id="rId119"/>
    <p:sldId id="453" r:id="rId120"/>
    <p:sldId id="390" r:id="rId121"/>
    <p:sldId id="454" r:id="rId122"/>
    <p:sldId id="392" r:id="rId123"/>
    <p:sldId id="455" r:id="rId124"/>
    <p:sldId id="394" r:id="rId125"/>
    <p:sldId id="456" r:id="rId126"/>
  </p:sldIdLst>
  <p:sldSz cx="9144000" cy="6858000" type="screen4x3"/>
  <p:notesSz cx="7010400" cy="9296400"/>
  <p:embeddedFontLst>
    <p:embeddedFont>
      <p:font typeface="Akzidenz Grotesk BE Bold" panose="02000503050000020004" pitchFamily="50" charset="0"/>
      <p:bold r:id="rId129"/>
      <p:boldItalic r:id="rId130"/>
    </p:embeddedFont>
    <p:embeddedFont>
      <p:font typeface="Akzidenz Grotesk BE Regular" panose="02000503030000020003" pitchFamily="50" charset="0"/>
      <p:regular r:id="rId131"/>
      <p:italic r:id="rId132"/>
    </p:embeddedFont>
    <p:embeddedFont>
      <p:font typeface="Brusher" panose="00000500000000000000" pitchFamily="2" charset="0"/>
      <p:regular r:id="rId133"/>
    </p:embeddedFont>
    <p:embeddedFont>
      <p:font typeface="Calibri" panose="020F0502020204030204" pitchFamily="34" charset="0"/>
      <p:regular r:id="rId134"/>
      <p:bold r:id="rId135"/>
      <p:italic r:id="rId136"/>
      <p:boldItalic r:id="rId1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B62"/>
    <a:srgbClr val="EF3125"/>
    <a:srgbClr val="00A8CF"/>
    <a:srgbClr val="FF6F00"/>
    <a:srgbClr val="F15A51"/>
    <a:srgbClr val="14B9CA"/>
    <a:srgbClr val="1195A3"/>
    <a:srgbClr val="12A3B2"/>
    <a:srgbClr val="08D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autoAdjust="0"/>
  </p:normalViewPr>
  <p:slideViewPr>
    <p:cSldViewPr snapToGrid="0">
      <p:cViewPr varScale="1">
        <p:scale>
          <a:sx n="39" d="100"/>
          <a:sy n="39" d="100"/>
        </p:scale>
        <p:origin x="1195"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888"/>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6.fntdata"/><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font" Target="fonts/font1.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2.fntdata"/><Relationship Id="rId135" Type="http://schemas.openxmlformats.org/officeDocument/2006/relationships/font" Target="fonts/font7.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3.fntdata"/><Relationship Id="rId136"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4.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5.fntdata"/><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3270CF90-B279-4539-B1A3-3A7EEBE17F5E}" type="datetimeFigureOut">
              <a:rPr lang="en-US" smtClean="0"/>
              <a:t>7/16/2020</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3A0FFFD9-415D-4D3A-BCEE-D530A847053A}" type="slidenum">
              <a:rPr lang="en-US" smtClean="0"/>
              <a:t>‹#›</a:t>
            </a:fld>
            <a:endParaRPr lang="en-US"/>
          </a:p>
        </p:txBody>
      </p:sp>
    </p:spTree>
    <p:extLst>
      <p:ext uri="{BB962C8B-B14F-4D97-AF65-F5344CB8AC3E}">
        <p14:creationId xmlns:p14="http://schemas.microsoft.com/office/powerpoint/2010/main" val="1873193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78A69142-9C23-480D-A744-6945194BCFD9}" type="datetimeFigureOut">
              <a:rPr lang="en-US" smtClean="0"/>
              <a:t>7/16/2020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1A462AAE-52FD-43C4-831D-B04A7F55F61F}" type="slidenum">
              <a:rPr lang="en-US" smtClean="0"/>
              <a:t>‹#›</a:t>
            </a:fld>
            <a:endParaRPr lang="en-US" dirty="0"/>
          </a:p>
        </p:txBody>
      </p:sp>
    </p:spTree>
    <p:extLst>
      <p:ext uri="{BB962C8B-B14F-4D97-AF65-F5344CB8AC3E}">
        <p14:creationId xmlns:p14="http://schemas.microsoft.com/office/powerpoint/2010/main" val="259162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a:t>
            </a:fld>
            <a:endParaRPr lang="en-US" dirty="0"/>
          </a:p>
        </p:txBody>
      </p:sp>
    </p:spTree>
    <p:extLst>
      <p:ext uri="{BB962C8B-B14F-4D97-AF65-F5344CB8AC3E}">
        <p14:creationId xmlns:p14="http://schemas.microsoft.com/office/powerpoint/2010/main" val="290886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a:t>
            </a:fld>
            <a:endParaRPr lang="en-US" dirty="0"/>
          </a:p>
        </p:txBody>
      </p:sp>
    </p:spTree>
    <p:extLst>
      <p:ext uri="{BB962C8B-B14F-4D97-AF65-F5344CB8AC3E}">
        <p14:creationId xmlns:p14="http://schemas.microsoft.com/office/powerpoint/2010/main" val="39689343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100</a:t>
            </a:fld>
            <a:endParaRPr lang="en-US" dirty="0"/>
          </a:p>
        </p:txBody>
      </p:sp>
    </p:spTree>
    <p:extLst>
      <p:ext uri="{BB962C8B-B14F-4D97-AF65-F5344CB8AC3E}">
        <p14:creationId xmlns:p14="http://schemas.microsoft.com/office/powerpoint/2010/main" val="40964891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101</a:t>
            </a:fld>
            <a:endParaRPr lang="en-US" dirty="0"/>
          </a:p>
        </p:txBody>
      </p:sp>
    </p:spTree>
    <p:extLst>
      <p:ext uri="{BB962C8B-B14F-4D97-AF65-F5344CB8AC3E}">
        <p14:creationId xmlns:p14="http://schemas.microsoft.com/office/powerpoint/2010/main" val="333377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102</a:t>
            </a:fld>
            <a:endParaRPr lang="en-US" dirty="0"/>
          </a:p>
        </p:txBody>
      </p:sp>
    </p:spTree>
    <p:extLst>
      <p:ext uri="{BB962C8B-B14F-4D97-AF65-F5344CB8AC3E}">
        <p14:creationId xmlns:p14="http://schemas.microsoft.com/office/powerpoint/2010/main" val="18303169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103</a:t>
            </a:fld>
            <a:endParaRPr lang="en-US" dirty="0"/>
          </a:p>
        </p:txBody>
      </p:sp>
    </p:spTree>
    <p:extLst>
      <p:ext uri="{BB962C8B-B14F-4D97-AF65-F5344CB8AC3E}">
        <p14:creationId xmlns:p14="http://schemas.microsoft.com/office/powerpoint/2010/main" val="24524462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104</a:t>
            </a:fld>
            <a:endParaRPr lang="en-US" dirty="0"/>
          </a:p>
        </p:txBody>
      </p:sp>
    </p:spTree>
    <p:extLst>
      <p:ext uri="{BB962C8B-B14F-4D97-AF65-F5344CB8AC3E}">
        <p14:creationId xmlns:p14="http://schemas.microsoft.com/office/powerpoint/2010/main" val="1503247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105</a:t>
            </a:fld>
            <a:endParaRPr lang="en-US" dirty="0"/>
          </a:p>
        </p:txBody>
      </p:sp>
    </p:spTree>
    <p:extLst>
      <p:ext uri="{BB962C8B-B14F-4D97-AF65-F5344CB8AC3E}">
        <p14:creationId xmlns:p14="http://schemas.microsoft.com/office/powerpoint/2010/main" val="18586184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106</a:t>
            </a:fld>
            <a:endParaRPr lang="en-US" dirty="0"/>
          </a:p>
        </p:txBody>
      </p:sp>
    </p:spTree>
    <p:extLst>
      <p:ext uri="{BB962C8B-B14F-4D97-AF65-F5344CB8AC3E}">
        <p14:creationId xmlns:p14="http://schemas.microsoft.com/office/powerpoint/2010/main" val="20754478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107</a:t>
            </a:fld>
            <a:endParaRPr lang="en-US" dirty="0"/>
          </a:p>
        </p:txBody>
      </p:sp>
    </p:spTree>
    <p:extLst>
      <p:ext uri="{BB962C8B-B14F-4D97-AF65-F5344CB8AC3E}">
        <p14:creationId xmlns:p14="http://schemas.microsoft.com/office/powerpoint/2010/main" val="34152412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108</a:t>
            </a:fld>
            <a:endParaRPr lang="en-US" dirty="0"/>
          </a:p>
        </p:txBody>
      </p:sp>
    </p:spTree>
    <p:extLst>
      <p:ext uri="{BB962C8B-B14F-4D97-AF65-F5344CB8AC3E}">
        <p14:creationId xmlns:p14="http://schemas.microsoft.com/office/powerpoint/2010/main" val="35642330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109</a:t>
            </a:fld>
            <a:endParaRPr lang="en-US" dirty="0"/>
          </a:p>
        </p:txBody>
      </p:sp>
    </p:spTree>
    <p:extLst>
      <p:ext uri="{BB962C8B-B14F-4D97-AF65-F5344CB8AC3E}">
        <p14:creationId xmlns:p14="http://schemas.microsoft.com/office/powerpoint/2010/main" val="284181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a:t>
            </a:fld>
            <a:endParaRPr lang="en-US" dirty="0"/>
          </a:p>
        </p:txBody>
      </p:sp>
    </p:spTree>
    <p:extLst>
      <p:ext uri="{BB962C8B-B14F-4D97-AF65-F5344CB8AC3E}">
        <p14:creationId xmlns:p14="http://schemas.microsoft.com/office/powerpoint/2010/main" val="22751795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110</a:t>
            </a:fld>
            <a:endParaRPr lang="en-US" dirty="0"/>
          </a:p>
        </p:txBody>
      </p:sp>
    </p:spTree>
    <p:extLst>
      <p:ext uri="{BB962C8B-B14F-4D97-AF65-F5344CB8AC3E}">
        <p14:creationId xmlns:p14="http://schemas.microsoft.com/office/powerpoint/2010/main" val="26454812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111</a:t>
            </a:fld>
            <a:endParaRPr lang="en-US" dirty="0"/>
          </a:p>
        </p:txBody>
      </p:sp>
    </p:spTree>
    <p:extLst>
      <p:ext uri="{BB962C8B-B14F-4D97-AF65-F5344CB8AC3E}">
        <p14:creationId xmlns:p14="http://schemas.microsoft.com/office/powerpoint/2010/main" val="424879015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112</a:t>
            </a:fld>
            <a:endParaRPr lang="en-US" dirty="0"/>
          </a:p>
        </p:txBody>
      </p:sp>
    </p:spTree>
    <p:extLst>
      <p:ext uri="{BB962C8B-B14F-4D97-AF65-F5344CB8AC3E}">
        <p14:creationId xmlns:p14="http://schemas.microsoft.com/office/powerpoint/2010/main" val="16874206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113</a:t>
            </a:fld>
            <a:endParaRPr lang="en-US" dirty="0"/>
          </a:p>
        </p:txBody>
      </p:sp>
    </p:spTree>
    <p:extLst>
      <p:ext uri="{BB962C8B-B14F-4D97-AF65-F5344CB8AC3E}">
        <p14:creationId xmlns:p14="http://schemas.microsoft.com/office/powerpoint/2010/main" val="7043705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114</a:t>
            </a:fld>
            <a:endParaRPr lang="en-US" dirty="0"/>
          </a:p>
        </p:txBody>
      </p:sp>
    </p:spTree>
    <p:extLst>
      <p:ext uri="{BB962C8B-B14F-4D97-AF65-F5344CB8AC3E}">
        <p14:creationId xmlns:p14="http://schemas.microsoft.com/office/powerpoint/2010/main" val="14477094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115</a:t>
            </a:fld>
            <a:endParaRPr lang="en-US" dirty="0"/>
          </a:p>
        </p:txBody>
      </p:sp>
    </p:spTree>
    <p:extLst>
      <p:ext uri="{BB962C8B-B14F-4D97-AF65-F5344CB8AC3E}">
        <p14:creationId xmlns:p14="http://schemas.microsoft.com/office/powerpoint/2010/main" val="32360401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116</a:t>
            </a:fld>
            <a:endParaRPr lang="en-US" dirty="0"/>
          </a:p>
        </p:txBody>
      </p:sp>
    </p:spTree>
    <p:extLst>
      <p:ext uri="{BB962C8B-B14F-4D97-AF65-F5344CB8AC3E}">
        <p14:creationId xmlns:p14="http://schemas.microsoft.com/office/powerpoint/2010/main" val="22794157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117</a:t>
            </a:fld>
            <a:endParaRPr lang="en-US" dirty="0"/>
          </a:p>
        </p:txBody>
      </p:sp>
    </p:spTree>
    <p:extLst>
      <p:ext uri="{BB962C8B-B14F-4D97-AF65-F5344CB8AC3E}">
        <p14:creationId xmlns:p14="http://schemas.microsoft.com/office/powerpoint/2010/main" val="42073122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118</a:t>
            </a:fld>
            <a:endParaRPr lang="en-US" dirty="0"/>
          </a:p>
        </p:txBody>
      </p:sp>
    </p:spTree>
    <p:extLst>
      <p:ext uri="{BB962C8B-B14F-4D97-AF65-F5344CB8AC3E}">
        <p14:creationId xmlns:p14="http://schemas.microsoft.com/office/powerpoint/2010/main" val="8315245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119</a:t>
            </a:fld>
            <a:endParaRPr lang="en-US" dirty="0"/>
          </a:p>
        </p:txBody>
      </p:sp>
    </p:spTree>
    <p:extLst>
      <p:ext uri="{BB962C8B-B14F-4D97-AF65-F5344CB8AC3E}">
        <p14:creationId xmlns:p14="http://schemas.microsoft.com/office/powerpoint/2010/main" val="40992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a:t>
            </a:fld>
            <a:endParaRPr lang="en-US" dirty="0"/>
          </a:p>
        </p:txBody>
      </p:sp>
    </p:spTree>
    <p:extLst>
      <p:ext uri="{BB962C8B-B14F-4D97-AF65-F5344CB8AC3E}">
        <p14:creationId xmlns:p14="http://schemas.microsoft.com/office/powerpoint/2010/main" val="8172271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120</a:t>
            </a:fld>
            <a:endParaRPr lang="en-US" dirty="0"/>
          </a:p>
        </p:txBody>
      </p:sp>
    </p:spTree>
    <p:extLst>
      <p:ext uri="{BB962C8B-B14F-4D97-AF65-F5344CB8AC3E}">
        <p14:creationId xmlns:p14="http://schemas.microsoft.com/office/powerpoint/2010/main" val="24731109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121</a:t>
            </a:fld>
            <a:endParaRPr lang="en-US" dirty="0"/>
          </a:p>
        </p:txBody>
      </p:sp>
    </p:spTree>
    <p:extLst>
      <p:ext uri="{BB962C8B-B14F-4D97-AF65-F5344CB8AC3E}">
        <p14:creationId xmlns:p14="http://schemas.microsoft.com/office/powerpoint/2010/main" val="21781803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122</a:t>
            </a:fld>
            <a:endParaRPr lang="en-US" dirty="0"/>
          </a:p>
        </p:txBody>
      </p:sp>
    </p:spTree>
    <p:extLst>
      <p:ext uri="{BB962C8B-B14F-4D97-AF65-F5344CB8AC3E}">
        <p14:creationId xmlns:p14="http://schemas.microsoft.com/office/powerpoint/2010/main" val="299958685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123</a:t>
            </a:fld>
            <a:endParaRPr lang="en-US" dirty="0"/>
          </a:p>
        </p:txBody>
      </p:sp>
    </p:spTree>
    <p:extLst>
      <p:ext uri="{BB962C8B-B14F-4D97-AF65-F5344CB8AC3E}">
        <p14:creationId xmlns:p14="http://schemas.microsoft.com/office/powerpoint/2010/main" val="23502631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124</a:t>
            </a:fld>
            <a:endParaRPr lang="en-US" dirty="0"/>
          </a:p>
        </p:txBody>
      </p:sp>
    </p:spTree>
    <p:extLst>
      <p:ext uri="{BB962C8B-B14F-4D97-AF65-F5344CB8AC3E}">
        <p14:creationId xmlns:p14="http://schemas.microsoft.com/office/powerpoint/2010/main" val="219734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125</a:t>
            </a:fld>
            <a:endParaRPr lang="en-US" dirty="0"/>
          </a:p>
        </p:txBody>
      </p:sp>
    </p:spTree>
    <p:extLst>
      <p:ext uri="{BB962C8B-B14F-4D97-AF65-F5344CB8AC3E}">
        <p14:creationId xmlns:p14="http://schemas.microsoft.com/office/powerpoint/2010/main" val="301398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13</a:t>
            </a:fld>
            <a:endParaRPr lang="en-US" dirty="0"/>
          </a:p>
        </p:txBody>
      </p:sp>
    </p:spTree>
    <p:extLst>
      <p:ext uri="{BB962C8B-B14F-4D97-AF65-F5344CB8AC3E}">
        <p14:creationId xmlns:p14="http://schemas.microsoft.com/office/powerpoint/2010/main" val="325431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14</a:t>
            </a:fld>
            <a:endParaRPr lang="en-US" dirty="0"/>
          </a:p>
        </p:txBody>
      </p:sp>
    </p:spTree>
    <p:extLst>
      <p:ext uri="{BB962C8B-B14F-4D97-AF65-F5344CB8AC3E}">
        <p14:creationId xmlns:p14="http://schemas.microsoft.com/office/powerpoint/2010/main" val="212386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15</a:t>
            </a:fld>
            <a:endParaRPr lang="en-US" dirty="0"/>
          </a:p>
        </p:txBody>
      </p:sp>
    </p:spTree>
    <p:extLst>
      <p:ext uri="{BB962C8B-B14F-4D97-AF65-F5344CB8AC3E}">
        <p14:creationId xmlns:p14="http://schemas.microsoft.com/office/powerpoint/2010/main" val="330092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16</a:t>
            </a:fld>
            <a:endParaRPr lang="en-US" dirty="0"/>
          </a:p>
        </p:txBody>
      </p:sp>
    </p:spTree>
    <p:extLst>
      <p:ext uri="{BB962C8B-B14F-4D97-AF65-F5344CB8AC3E}">
        <p14:creationId xmlns:p14="http://schemas.microsoft.com/office/powerpoint/2010/main" val="1393759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17</a:t>
            </a:fld>
            <a:endParaRPr lang="en-US" dirty="0"/>
          </a:p>
        </p:txBody>
      </p:sp>
    </p:spTree>
    <p:extLst>
      <p:ext uri="{BB962C8B-B14F-4D97-AF65-F5344CB8AC3E}">
        <p14:creationId xmlns:p14="http://schemas.microsoft.com/office/powerpoint/2010/main" val="195301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18</a:t>
            </a:fld>
            <a:endParaRPr lang="en-US" dirty="0"/>
          </a:p>
        </p:txBody>
      </p:sp>
    </p:spTree>
    <p:extLst>
      <p:ext uri="{BB962C8B-B14F-4D97-AF65-F5344CB8AC3E}">
        <p14:creationId xmlns:p14="http://schemas.microsoft.com/office/powerpoint/2010/main" val="3442118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19</a:t>
            </a:fld>
            <a:endParaRPr lang="en-US" dirty="0"/>
          </a:p>
        </p:txBody>
      </p:sp>
    </p:spTree>
    <p:extLst>
      <p:ext uri="{BB962C8B-B14F-4D97-AF65-F5344CB8AC3E}">
        <p14:creationId xmlns:p14="http://schemas.microsoft.com/office/powerpoint/2010/main" val="237051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a:t>
            </a:fld>
            <a:endParaRPr lang="en-US" dirty="0"/>
          </a:p>
        </p:txBody>
      </p:sp>
    </p:spTree>
    <p:extLst>
      <p:ext uri="{BB962C8B-B14F-4D97-AF65-F5344CB8AC3E}">
        <p14:creationId xmlns:p14="http://schemas.microsoft.com/office/powerpoint/2010/main" val="2910047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20</a:t>
            </a:fld>
            <a:endParaRPr lang="en-US" dirty="0"/>
          </a:p>
        </p:txBody>
      </p:sp>
    </p:spTree>
    <p:extLst>
      <p:ext uri="{BB962C8B-B14F-4D97-AF65-F5344CB8AC3E}">
        <p14:creationId xmlns:p14="http://schemas.microsoft.com/office/powerpoint/2010/main" val="355495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21</a:t>
            </a:fld>
            <a:endParaRPr lang="en-US" dirty="0"/>
          </a:p>
        </p:txBody>
      </p:sp>
    </p:spTree>
    <p:extLst>
      <p:ext uri="{BB962C8B-B14F-4D97-AF65-F5344CB8AC3E}">
        <p14:creationId xmlns:p14="http://schemas.microsoft.com/office/powerpoint/2010/main" val="811798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22</a:t>
            </a:fld>
            <a:endParaRPr lang="en-US" dirty="0"/>
          </a:p>
        </p:txBody>
      </p:sp>
    </p:spTree>
    <p:extLst>
      <p:ext uri="{BB962C8B-B14F-4D97-AF65-F5344CB8AC3E}">
        <p14:creationId xmlns:p14="http://schemas.microsoft.com/office/powerpoint/2010/main" val="711204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23</a:t>
            </a:fld>
            <a:endParaRPr lang="en-US" dirty="0"/>
          </a:p>
        </p:txBody>
      </p:sp>
    </p:spTree>
    <p:extLst>
      <p:ext uri="{BB962C8B-B14F-4D97-AF65-F5344CB8AC3E}">
        <p14:creationId xmlns:p14="http://schemas.microsoft.com/office/powerpoint/2010/main" val="951636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24</a:t>
            </a:fld>
            <a:endParaRPr lang="en-US" dirty="0"/>
          </a:p>
        </p:txBody>
      </p:sp>
    </p:spTree>
    <p:extLst>
      <p:ext uri="{BB962C8B-B14F-4D97-AF65-F5344CB8AC3E}">
        <p14:creationId xmlns:p14="http://schemas.microsoft.com/office/powerpoint/2010/main" val="409057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25</a:t>
            </a:fld>
            <a:endParaRPr lang="en-US" dirty="0"/>
          </a:p>
        </p:txBody>
      </p:sp>
    </p:spTree>
    <p:extLst>
      <p:ext uri="{BB962C8B-B14F-4D97-AF65-F5344CB8AC3E}">
        <p14:creationId xmlns:p14="http://schemas.microsoft.com/office/powerpoint/2010/main" val="169805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26</a:t>
            </a:fld>
            <a:endParaRPr lang="en-US" dirty="0"/>
          </a:p>
        </p:txBody>
      </p:sp>
    </p:spTree>
    <p:extLst>
      <p:ext uri="{BB962C8B-B14F-4D97-AF65-F5344CB8AC3E}">
        <p14:creationId xmlns:p14="http://schemas.microsoft.com/office/powerpoint/2010/main" val="378110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27</a:t>
            </a:fld>
            <a:endParaRPr lang="en-US" dirty="0"/>
          </a:p>
        </p:txBody>
      </p:sp>
    </p:spTree>
    <p:extLst>
      <p:ext uri="{BB962C8B-B14F-4D97-AF65-F5344CB8AC3E}">
        <p14:creationId xmlns:p14="http://schemas.microsoft.com/office/powerpoint/2010/main" val="3389412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28</a:t>
            </a:fld>
            <a:endParaRPr lang="en-US" dirty="0"/>
          </a:p>
        </p:txBody>
      </p:sp>
    </p:spTree>
    <p:extLst>
      <p:ext uri="{BB962C8B-B14F-4D97-AF65-F5344CB8AC3E}">
        <p14:creationId xmlns:p14="http://schemas.microsoft.com/office/powerpoint/2010/main" val="4249889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29</a:t>
            </a:fld>
            <a:endParaRPr lang="en-US" dirty="0"/>
          </a:p>
        </p:txBody>
      </p:sp>
    </p:spTree>
    <p:extLst>
      <p:ext uri="{BB962C8B-B14F-4D97-AF65-F5344CB8AC3E}">
        <p14:creationId xmlns:p14="http://schemas.microsoft.com/office/powerpoint/2010/main" val="15033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a:t>
            </a:fld>
            <a:endParaRPr lang="en-US" dirty="0"/>
          </a:p>
        </p:txBody>
      </p:sp>
    </p:spTree>
    <p:extLst>
      <p:ext uri="{BB962C8B-B14F-4D97-AF65-F5344CB8AC3E}">
        <p14:creationId xmlns:p14="http://schemas.microsoft.com/office/powerpoint/2010/main" val="124829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30</a:t>
            </a:fld>
            <a:endParaRPr lang="en-US" dirty="0"/>
          </a:p>
        </p:txBody>
      </p:sp>
    </p:spTree>
    <p:extLst>
      <p:ext uri="{BB962C8B-B14F-4D97-AF65-F5344CB8AC3E}">
        <p14:creationId xmlns:p14="http://schemas.microsoft.com/office/powerpoint/2010/main" val="3040032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31</a:t>
            </a:fld>
            <a:endParaRPr lang="en-US" dirty="0"/>
          </a:p>
        </p:txBody>
      </p:sp>
    </p:spTree>
    <p:extLst>
      <p:ext uri="{BB962C8B-B14F-4D97-AF65-F5344CB8AC3E}">
        <p14:creationId xmlns:p14="http://schemas.microsoft.com/office/powerpoint/2010/main" val="3981591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32</a:t>
            </a:fld>
            <a:endParaRPr lang="en-US" dirty="0"/>
          </a:p>
        </p:txBody>
      </p:sp>
    </p:spTree>
    <p:extLst>
      <p:ext uri="{BB962C8B-B14F-4D97-AF65-F5344CB8AC3E}">
        <p14:creationId xmlns:p14="http://schemas.microsoft.com/office/powerpoint/2010/main" val="4122452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33</a:t>
            </a:fld>
            <a:endParaRPr lang="en-US" dirty="0"/>
          </a:p>
        </p:txBody>
      </p:sp>
    </p:spTree>
    <p:extLst>
      <p:ext uri="{BB962C8B-B14F-4D97-AF65-F5344CB8AC3E}">
        <p14:creationId xmlns:p14="http://schemas.microsoft.com/office/powerpoint/2010/main" val="2136647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34</a:t>
            </a:fld>
            <a:endParaRPr lang="en-US" dirty="0"/>
          </a:p>
        </p:txBody>
      </p:sp>
    </p:spTree>
    <p:extLst>
      <p:ext uri="{BB962C8B-B14F-4D97-AF65-F5344CB8AC3E}">
        <p14:creationId xmlns:p14="http://schemas.microsoft.com/office/powerpoint/2010/main" val="2514949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35</a:t>
            </a:fld>
            <a:endParaRPr lang="en-US" dirty="0"/>
          </a:p>
        </p:txBody>
      </p:sp>
    </p:spTree>
    <p:extLst>
      <p:ext uri="{BB962C8B-B14F-4D97-AF65-F5344CB8AC3E}">
        <p14:creationId xmlns:p14="http://schemas.microsoft.com/office/powerpoint/2010/main" val="744761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36</a:t>
            </a:fld>
            <a:endParaRPr lang="en-US" dirty="0"/>
          </a:p>
        </p:txBody>
      </p:sp>
    </p:spTree>
    <p:extLst>
      <p:ext uri="{BB962C8B-B14F-4D97-AF65-F5344CB8AC3E}">
        <p14:creationId xmlns:p14="http://schemas.microsoft.com/office/powerpoint/2010/main" val="834673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37</a:t>
            </a:fld>
            <a:endParaRPr lang="en-US" dirty="0"/>
          </a:p>
        </p:txBody>
      </p:sp>
    </p:spTree>
    <p:extLst>
      <p:ext uri="{BB962C8B-B14F-4D97-AF65-F5344CB8AC3E}">
        <p14:creationId xmlns:p14="http://schemas.microsoft.com/office/powerpoint/2010/main" val="3925362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38</a:t>
            </a:fld>
            <a:endParaRPr lang="en-US" dirty="0"/>
          </a:p>
        </p:txBody>
      </p:sp>
    </p:spTree>
    <p:extLst>
      <p:ext uri="{BB962C8B-B14F-4D97-AF65-F5344CB8AC3E}">
        <p14:creationId xmlns:p14="http://schemas.microsoft.com/office/powerpoint/2010/main" val="457706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39</a:t>
            </a:fld>
            <a:endParaRPr lang="en-US" dirty="0"/>
          </a:p>
        </p:txBody>
      </p:sp>
    </p:spTree>
    <p:extLst>
      <p:ext uri="{BB962C8B-B14F-4D97-AF65-F5344CB8AC3E}">
        <p14:creationId xmlns:p14="http://schemas.microsoft.com/office/powerpoint/2010/main" val="193627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a:t>
            </a:fld>
            <a:endParaRPr lang="en-US" dirty="0"/>
          </a:p>
        </p:txBody>
      </p:sp>
    </p:spTree>
    <p:extLst>
      <p:ext uri="{BB962C8B-B14F-4D97-AF65-F5344CB8AC3E}">
        <p14:creationId xmlns:p14="http://schemas.microsoft.com/office/powerpoint/2010/main" val="2674374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40</a:t>
            </a:fld>
            <a:endParaRPr lang="en-US" dirty="0"/>
          </a:p>
        </p:txBody>
      </p:sp>
    </p:spTree>
    <p:extLst>
      <p:ext uri="{BB962C8B-B14F-4D97-AF65-F5344CB8AC3E}">
        <p14:creationId xmlns:p14="http://schemas.microsoft.com/office/powerpoint/2010/main" val="3841959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41</a:t>
            </a:fld>
            <a:endParaRPr lang="en-US" dirty="0"/>
          </a:p>
        </p:txBody>
      </p:sp>
    </p:spTree>
    <p:extLst>
      <p:ext uri="{BB962C8B-B14F-4D97-AF65-F5344CB8AC3E}">
        <p14:creationId xmlns:p14="http://schemas.microsoft.com/office/powerpoint/2010/main" val="3734868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42</a:t>
            </a:fld>
            <a:endParaRPr lang="en-US" dirty="0"/>
          </a:p>
        </p:txBody>
      </p:sp>
    </p:spTree>
    <p:extLst>
      <p:ext uri="{BB962C8B-B14F-4D97-AF65-F5344CB8AC3E}">
        <p14:creationId xmlns:p14="http://schemas.microsoft.com/office/powerpoint/2010/main" val="3293242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43</a:t>
            </a:fld>
            <a:endParaRPr lang="en-US" dirty="0"/>
          </a:p>
        </p:txBody>
      </p:sp>
    </p:spTree>
    <p:extLst>
      <p:ext uri="{BB962C8B-B14F-4D97-AF65-F5344CB8AC3E}">
        <p14:creationId xmlns:p14="http://schemas.microsoft.com/office/powerpoint/2010/main" val="3935423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44</a:t>
            </a:fld>
            <a:endParaRPr lang="en-US" dirty="0"/>
          </a:p>
        </p:txBody>
      </p:sp>
    </p:spTree>
    <p:extLst>
      <p:ext uri="{BB962C8B-B14F-4D97-AF65-F5344CB8AC3E}">
        <p14:creationId xmlns:p14="http://schemas.microsoft.com/office/powerpoint/2010/main" val="2568576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45</a:t>
            </a:fld>
            <a:endParaRPr lang="en-US" dirty="0"/>
          </a:p>
        </p:txBody>
      </p:sp>
    </p:spTree>
    <p:extLst>
      <p:ext uri="{BB962C8B-B14F-4D97-AF65-F5344CB8AC3E}">
        <p14:creationId xmlns:p14="http://schemas.microsoft.com/office/powerpoint/2010/main" val="1923483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46</a:t>
            </a:fld>
            <a:endParaRPr lang="en-US" dirty="0"/>
          </a:p>
        </p:txBody>
      </p:sp>
    </p:spTree>
    <p:extLst>
      <p:ext uri="{BB962C8B-B14F-4D97-AF65-F5344CB8AC3E}">
        <p14:creationId xmlns:p14="http://schemas.microsoft.com/office/powerpoint/2010/main" val="28776629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47</a:t>
            </a:fld>
            <a:endParaRPr lang="en-US" dirty="0"/>
          </a:p>
        </p:txBody>
      </p:sp>
    </p:spTree>
    <p:extLst>
      <p:ext uri="{BB962C8B-B14F-4D97-AF65-F5344CB8AC3E}">
        <p14:creationId xmlns:p14="http://schemas.microsoft.com/office/powerpoint/2010/main" val="2043556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48</a:t>
            </a:fld>
            <a:endParaRPr lang="en-US" dirty="0"/>
          </a:p>
        </p:txBody>
      </p:sp>
    </p:spTree>
    <p:extLst>
      <p:ext uri="{BB962C8B-B14F-4D97-AF65-F5344CB8AC3E}">
        <p14:creationId xmlns:p14="http://schemas.microsoft.com/office/powerpoint/2010/main" val="4144852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49</a:t>
            </a:fld>
            <a:endParaRPr lang="en-US" dirty="0"/>
          </a:p>
        </p:txBody>
      </p:sp>
    </p:spTree>
    <p:extLst>
      <p:ext uri="{BB962C8B-B14F-4D97-AF65-F5344CB8AC3E}">
        <p14:creationId xmlns:p14="http://schemas.microsoft.com/office/powerpoint/2010/main" val="159496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a:t>
            </a:fld>
            <a:endParaRPr lang="en-US" dirty="0"/>
          </a:p>
        </p:txBody>
      </p:sp>
    </p:spTree>
    <p:extLst>
      <p:ext uri="{BB962C8B-B14F-4D97-AF65-F5344CB8AC3E}">
        <p14:creationId xmlns:p14="http://schemas.microsoft.com/office/powerpoint/2010/main" val="670008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50</a:t>
            </a:fld>
            <a:endParaRPr lang="en-US" dirty="0"/>
          </a:p>
        </p:txBody>
      </p:sp>
    </p:spTree>
    <p:extLst>
      <p:ext uri="{BB962C8B-B14F-4D97-AF65-F5344CB8AC3E}">
        <p14:creationId xmlns:p14="http://schemas.microsoft.com/office/powerpoint/2010/main" val="370440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51</a:t>
            </a:fld>
            <a:endParaRPr lang="en-US" dirty="0"/>
          </a:p>
        </p:txBody>
      </p:sp>
    </p:spTree>
    <p:extLst>
      <p:ext uri="{BB962C8B-B14F-4D97-AF65-F5344CB8AC3E}">
        <p14:creationId xmlns:p14="http://schemas.microsoft.com/office/powerpoint/2010/main" val="1660183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52</a:t>
            </a:fld>
            <a:endParaRPr lang="en-US" dirty="0"/>
          </a:p>
        </p:txBody>
      </p:sp>
    </p:spTree>
    <p:extLst>
      <p:ext uri="{BB962C8B-B14F-4D97-AF65-F5344CB8AC3E}">
        <p14:creationId xmlns:p14="http://schemas.microsoft.com/office/powerpoint/2010/main" val="1800922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53</a:t>
            </a:fld>
            <a:endParaRPr lang="en-US" dirty="0"/>
          </a:p>
        </p:txBody>
      </p:sp>
    </p:spTree>
    <p:extLst>
      <p:ext uri="{BB962C8B-B14F-4D97-AF65-F5344CB8AC3E}">
        <p14:creationId xmlns:p14="http://schemas.microsoft.com/office/powerpoint/2010/main" val="264967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54</a:t>
            </a:fld>
            <a:endParaRPr lang="en-US" dirty="0"/>
          </a:p>
        </p:txBody>
      </p:sp>
    </p:spTree>
    <p:extLst>
      <p:ext uri="{BB962C8B-B14F-4D97-AF65-F5344CB8AC3E}">
        <p14:creationId xmlns:p14="http://schemas.microsoft.com/office/powerpoint/2010/main" val="13215773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55</a:t>
            </a:fld>
            <a:endParaRPr lang="en-US" dirty="0"/>
          </a:p>
        </p:txBody>
      </p:sp>
    </p:spTree>
    <p:extLst>
      <p:ext uri="{BB962C8B-B14F-4D97-AF65-F5344CB8AC3E}">
        <p14:creationId xmlns:p14="http://schemas.microsoft.com/office/powerpoint/2010/main" val="4296451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56</a:t>
            </a:fld>
            <a:endParaRPr lang="en-US" dirty="0"/>
          </a:p>
        </p:txBody>
      </p:sp>
    </p:spTree>
    <p:extLst>
      <p:ext uri="{BB962C8B-B14F-4D97-AF65-F5344CB8AC3E}">
        <p14:creationId xmlns:p14="http://schemas.microsoft.com/office/powerpoint/2010/main" val="2175994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57</a:t>
            </a:fld>
            <a:endParaRPr lang="en-US" dirty="0"/>
          </a:p>
        </p:txBody>
      </p:sp>
    </p:spTree>
    <p:extLst>
      <p:ext uri="{BB962C8B-B14F-4D97-AF65-F5344CB8AC3E}">
        <p14:creationId xmlns:p14="http://schemas.microsoft.com/office/powerpoint/2010/main" val="10831028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58</a:t>
            </a:fld>
            <a:endParaRPr lang="en-US" dirty="0"/>
          </a:p>
        </p:txBody>
      </p:sp>
    </p:spTree>
    <p:extLst>
      <p:ext uri="{BB962C8B-B14F-4D97-AF65-F5344CB8AC3E}">
        <p14:creationId xmlns:p14="http://schemas.microsoft.com/office/powerpoint/2010/main" val="2319125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59</a:t>
            </a:fld>
            <a:endParaRPr lang="en-US" dirty="0"/>
          </a:p>
        </p:txBody>
      </p:sp>
    </p:spTree>
    <p:extLst>
      <p:ext uri="{BB962C8B-B14F-4D97-AF65-F5344CB8AC3E}">
        <p14:creationId xmlns:p14="http://schemas.microsoft.com/office/powerpoint/2010/main" val="334329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a:t>
            </a:fld>
            <a:endParaRPr lang="en-US" dirty="0"/>
          </a:p>
        </p:txBody>
      </p:sp>
    </p:spTree>
    <p:extLst>
      <p:ext uri="{BB962C8B-B14F-4D97-AF65-F5344CB8AC3E}">
        <p14:creationId xmlns:p14="http://schemas.microsoft.com/office/powerpoint/2010/main" val="23042524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60</a:t>
            </a:fld>
            <a:endParaRPr lang="en-US" dirty="0"/>
          </a:p>
        </p:txBody>
      </p:sp>
    </p:spTree>
    <p:extLst>
      <p:ext uri="{BB962C8B-B14F-4D97-AF65-F5344CB8AC3E}">
        <p14:creationId xmlns:p14="http://schemas.microsoft.com/office/powerpoint/2010/main" val="2605326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61</a:t>
            </a:fld>
            <a:endParaRPr lang="en-US" dirty="0"/>
          </a:p>
        </p:txBody>
      </p:sp>
    </p:spTree>
    <p:extLst>
      <p:ext uri="{BB962C8B-B14F-4D97-AF65-F5344CB8AC3E}">
        <p14:creationId xmlns:p14="http://schemas.microsoft.com/office/powerpoint/2010/main" val="34066600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62</a:t>
            </a:fld>
            <a:endParaRPr lang="en-US" dirty="0"/>
          </a:p>
        </p:txBody>
      </p:sp>
    </p:spTree>
    <p:extLst>
      <p:ext uri="{BB962C8B-B14F-4D97-AF65-F5344CB8AC3E}">
        <p14:creationId xmlns:p14="http://schemas.microsoft.com/office/powerpoint/2010/main" val="19052826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63</a:t>
            </a:fld>
            <a:endParaRPr lang="en-US" dirty="0"/>
          </a:p>
        </p:txBody>
      </p:sp>
    </p:spTree>
    <p:extLst>
      <p:ext uri="{BB962C8B-B14F-4D97-AF65-F5344CB8AC3E}">
        <p14:creationId xmlns:p14="http://schemas.microsoft.com/office/powerpoint/2010/main" val="21271844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64</a:t>
            </a:fld>
            <a:endParaRPr lang="en-US" dirty="0"/>
          </a:p>
        </p:txBody>
      </p:sp>
    </p:spTree>
    <p:extLst>
      <p:ext uri="{BB962C8B-B14F-4D97-AF65-F5344CB8AC3E}">
        <p14:creationId xmlns:p14="http://schemas.microsoft.com/office/powerpoint/2010/main" val="6973881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65</a:t>
            </a:fld>
            <a:endParaRPr lang="en-US" dirty="0"/>
          </a:p>
        </p:txBody>
      </p:sp>
    </p:spTree>
    <p:extLst>
      <p:ext uri="{BB962C8B-B14F-4D97-AF65-F5344CB8AC3E}">
        <p14:creationId xmlns:p14="http://schemas.microsoft.com/office/powerpoint/2010/main" val="17562787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66</a:t>
            </a:fld>
            <a:endParaRPr lang="en-US" dirty="0"/>
          </a:p>
        </p:txBody>
      </p:sp>
    </p:spTree>
    <p:extLst>
      <p:ext uri="{BB962C8B-B14F-4D97-AF65-F5344CB8AC3E}">
        <p14:creationId xmlns:p14="http://schemas.microsoft.com/office/powerpoint/2010/main" val="36573381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67</a:t>
            </a:fld>
            <a:endParaRPr lang="en-US" dirty="0"/>
          </a:p>
        </p:txBody>
      </p:sp>
    </p:spTree>
    <p:extLst>
      <p:ext uri="{BB962C8B-B14F-4D97-AF65-F5344CB8AC3E}">
        <p14:creationId xmlns:p14="http://schemas.microsoft.com/office/powerpoint/2010/main" val="22970095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68</a:t>
            </a:fld>
            <a:endParaRPr lang="en-US" dirty="0"/>
          </a:p>
        </p:txBody>
      </p:sp>
    </p:spTree>
    <p:extLst>
      <p:ext uri="{BB962C8B-B14F-4D97-AF65-F5344CB8AC3E}">
        <p14:creationId xmlns:p14="http://schemas.microsoft.com/office/powerpoint/2010/main" val="18433972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69</a:t>
            </a:fld>
            <a:endParaRPr lang="en-US" dirty="0"/>
          </a:p>
        </p:txBody>
      </p:sp>
    </p:spTree>
    <p:extLst>
      <p:ext uri="{BB962C8B-B14F-4D97-AF65-F5344CB8AC3E}">
        <p14:creationId xmlns:p14="http://schemas.microsoft.com/office/powerpoint/2010/main" val="87763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a:t>
            </a:fld>
            <a:endParaRPr lang="en-US" dirty="0"/>
          </a:p>
        </p:txBody>
      </p:sp>
    </p:spTree>
    <p:extLst>
      <p:ext uri="{BB962C8B-B14F-4D97-AF65-F5344CB8AC3E}">
        <p14:creationId xmlns:p14="http://schemas.microsoft.com/office/powerpoint/2010/main" val="29412164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70</a:t>
            </a:fld>
            <a:endParaRPr lang="en-US" dirty="0"/>
          </a:p>
        </p:txBody>
      </p:sp>
    </p:spTree>
    <p:extLst>
      <p:ext uri="{BB962C8B-B14F-4D97-AF65-F5344CB8AC3E}">
        <p14:creationId xmlns:p14="http://schemas.microsoft.com/office/powerpoint/2010/main" val="29869812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71</a:t>
            </a:fld>
            <a:endParaRPr lang="en-US" dirty="0"/>
          </a:p>
        </p:txBody>
      </p:sp>
    </p:spTree>
    <p:extLst>
      <p:ext uri="{BB962C8B-B14F-4D97-AF65-F5344CB8AC3E}">
        <p14:creationId xmlns:p14="http://schemas.microsoft.com/office/powerpoint/2010/main" val="24470083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72</a:t>
            </a:fld>
            <a:endParaRPr lang="en-US" dirty="0"/>
          </a:p>
        </p:txBody>
      </p:sp>
    </p:spTree>
    <p:extLst>
      <p:ext uri="{BB962C8B-B14F-4D97-AF65-F5344CB8AC3E}">
        <p14:creationId xmlns:p14="http://schemas.microsoft.com/office/powerpoint/2010/main" val="36020782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73</a:t>
            </a:fld>
            <a:endParaRPr lang="en-US" dirty="0"/>
          </a:p>
        </p:txBody>
      </p:sp>
    </p:spTree>
    <p:extLst>
      <p:ext uri="{BB962C8B-B14F-4D97-AF65-F5344CB8AC3E}">
        <p14:creationId xmlns:p14="http://schemas.microsoft.com/office/powerpoint/2010/main" val="25543999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74</a:t>
            </a:fld>
            <a:endParaRPr lang="en-US" dirty="0"/>
          </a:p>
        </p:txBody>
      </p:sp>
    </p:spTree>
    <p:extLst>
      <p:ext uri="{BB962C8B-B14F-4D97-AF65-F5344CB8AC3E}">
        <p14:creationId xmlns:p14="http://schemas.microsoft.com/office/powerpoint/2010/main" val="16249987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75</a:t>
            </a:fld>
            <a:endParaRPr lang="en-US" dirty="0"/>
          </a:p>
        </p:txBody>
      </p:sp>
    </p:spTree>
    <p:extLst>
      <p:ext uri="{BB962C8B-B14F-4D97-AF65-F5344CB8AC3E}">
        <p14:creationId xmlns:p14="http://schemas.microsoft.com/office/powerpoint/2010/main" val="29178637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76</a:t>
            </a:fld>
            <a:endParaRPr lang="en-US" dirty="0"/>
          </a:p>
        </p:txBody>
      </p:sp>
    </p:spTree>
    <p:extLst>
      <p:ext uri="{BB962C8B-B14F-4D97-AF65-F5344CB8AC3E}">
        <p14:creationId xmlns:p14="http://schemas.microsoft.com/office/powerpoint/2010/main" val="28068194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77</a:t>
            </a:fld>
            <a:endParaRPr lang="en-US" dirty="0"/>
          </a:p>
        </p:txBody>
      </p:sp>
    </p:spTree>
    <p:extLst>
      <p:ext uri="{BB962C8B-B14F-4D97-AF65-F5344CB8AC3E}">
        <p14:creationId xmlns:p14="http://schemas.microsoft.com/office/powerpoint/2010/main" val="19429869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78</a:t>
            </a:fld>
            <a:endParaRPr lang="en-US" dirty="0"/>
          </a:p>
        </p:txBody>
      </p:sp>
    </p:spTree>
    <p:extLst>
      <p:ext uri="{BB962C8B-B14F-4D97-AF65-F5344CB8AC3E}">
        <p14:creationId xmlns:p14="http://schemas.microsoft.com/office/powerpoint/2010/main" val="9194558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79</a:t>
            </a:fld>
            <a:endParaRPr lang="en-US" dirty="0"/>
          </a:p>
        </p:txBody>
      </p:sp>
    </p:spTree>
    <p:extLst>
      <p:ext uri="{BB962C8B-B14F-4D97-AF65-F5344CB8AC3E}">
        <p14:creationId xmlns:p14="http://schemas.microsoft.com/office/powerpoint/2010/main" val="276113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a:t>
            </a:fld>
            <a:endParaRPr lang="en-US" dirty="0"/>
          </a:p>
        </p:txBody>
      </p:sp>
    </p:spTree>
    <p:extLst>
      <p:ext uri="{BB962C8B-B14F-4D97-AF65-F5344CB8AC3E}">
        <p14:creationId xmlns:p14="http://schemas.microsoft.com/office/powerpoint/2010/main" val="15078117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80</a:t>
            </a:fld>
            <a:endParaRPr lang="en-US" dirty="0"/>
          </a:p>
        </p:txBody>
      </p:sp>
    </p:spTree>
    <p:extLst>
      <p:ext uri="{BB962C8B-B14F-4D97-AF65-F5344CB8AC3E}">
        <p14:creationId xmlns:p14="http://schemas.microsoft.com/office/powerpoint/2010/main" val="36934218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81</a:t>
            </a:fld>
            <a:endParaRPr lang="en-US" dirty="0"/>
          </a:p>
        </p:txBody>
      </p:sp>
    </p:spTree>
    <p:extLst>
      <p:ext uri="{BB962C8B-B14F-4D97-AF65-F5344CB8AC3E}">
        <p14:creationId xmlns:p14="http://schemas.microsoft.com/office/powerpoint/2010/main" val="9855481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82</a:t>
            </a:fld>
            <a:endParaRPr lang="en-US" dirty="0"/>
          </a:p>
        </p:txBody>
      </p:sp>
    </p:spTree>
    <p:extLst>
      <p:ext uri="{BB962C8B-B14F-4D97-AF65-F5344CB8AC3E}">
        <p14:creationId xmlns:p14="http://schemas.microsoft.com/office/powerpoint/2010/main" val="17995306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83</a:t>
            </a:fld>
            <a:endParaRPr lang="en-US" dirty="0"/>
          </a:p>
        </p:txBody>
      </p:sp>
    </p:spTree>
    <p:extLst>
      <p:ext uri="{BB962C8B-B14F-4D97-AF65-F5344CB8AC3E}">
        <p14:creationId xmlns:p14="http://schemas.microsoft.com/office/powerpoint/2010/main" val="8533453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84</a:t>
            </a:fld>
            <a:endParaRPr lang="en-US" dirty="0"/>
          </a:p>
        </p:txBody>
      </p:sp>
    </p:spTree>
    <p:extLst>
      <p:ext uri="{BB962C8B-B14F-4D97-AF65-F5344CB8AC3E}">
        <p14:creationId xmlns:p14="http://schemas.microsoft.com/office/powerpoint/2010/main" val="26275992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85</a:t>
            </a:fld>
            <a:endParaRPr lang="en-US" dirty="0"/>
          </a:p>
        </p:txBody>
      </p:sp>
    </p:spTree>
    <p:extLst>
      <p:ext uri="{BB962C8B-B14F-4D97-AF65-F5344CB8AC3E}">
        <p14:creationId xmlns:p14="http://schemas.microsoft.com/office/powerpoint/2010/main" val="33604670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86</a:t>
            </a:fld>
            <a:endParaRPr lang="en-US" dirty="0"/>
          </a:p>
        </p:txBody>
      </p:sp>
    </p:spTree>
    <p:extLst>
      <p:ext uri="{BB962C8B-B14F-4D97-AF65-F5344CB8AC3E}">
        <p14:creationId xmlns:p14="http://schemas.microsoft.com/office/powerpoint/2010/main" val="295091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87</a:t>
            </a:fld>
            <a:endParaRPr lang="en-US" dirty="0"/>
          </a:p>
        </p:txBody>
      </p:sp>
    </p:spTree>
    <p:extLst>
      <p:ext uri="{BB962C8B-B14F-4D97-AF65-F5344CB8AC3E}">
        <p14:creationId xmlns:p14="http://schemas.microsoft.com/office/powerpoint/2010/main" val="22231463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88</a:t>
            </a:fld>
            <a:endParaRPr lang="en-US" dirty="0"/>
          </a:p>
        </p:txBody>
      </p:sp>
    </p:spTree>
    <p:extLst>
      <p:ext uri="{BB962C8B-B14F-4D97-AF65-F5344CB8AC3E}">
        <p14:creationId xmlns:p14="http://schemas.microsoft.com/office/powerpoint/2010/main" val="20862471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89</a:t>
            </a:fld>
            <a:endParaRPr lang="en-US" dirty="0"/>
          </a:p>
        </p:txBody>
      </p:sp>
    </p:spTree>
    <p:extLst>
      <p:ext uri="{BB962C8B-B14F-4D97-AF65-F5344CB8AC3E}">
        <p14:creationId xmlns:p14="http://schemas.microsoft.com/office/powerpoint/2010/main" val="312083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a:t>
            </a:fld>
            <a:endParaRPr lang="en-US" dirty="0"/>
          </a:p>
        </p:txBody>
      </p:sp>
    </p:spTree>
    <p:extLst>
      <p:ext uri="{BB962C8B-B14F-4D97-AF65-F5344CB8AC3E}">
        <p14:creationId xmlns:p14="http://schemas.microsoft.com/office/powerpoint/2010/main" val="22550864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90</a:t>
            </a:fld>
            <a:endParaRPr lang="en-US" dirty="0"/>
          </a:p>
        </p:txBody>
      </p:sp>
    </p:spTree>
    <p:extLst>
      <p:ext uri="{BB962C8B-B14F-4D97-AF65-F5344CB8AC3E}">
        <p14:creationId xmlns:p14="http://schemas.microsoft.com/office/powerpoint/2010/main" val="11305017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91</a:t>
            </a:fld>
            <a:endParaRPr lang="en-US" dirty="0"/>
          </a:p>
        </p:txBody>
      </p:sp>
    </p:spTree>
    <p:extLst>
      <p:ext uri="{BB962C8B-B14F-4D97-AF65-F5344CB8AC3E}">
        <p14:creationId xmlns:p14="http://schemas.microsoft.com/office/powerpoint/2010/main" val="22790272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92</a:t>
            </a:fld>
            <a:endParaRPr lang="en-US" dirty="0"/>
          </a:p>
        </p:txBody>
      </p:sp>
    </p:spTree>
    <p:extLst>
      <p:ext uri="{BB962C8B-B14F-4D97-AF65-F5344CB8AC3E}">
        <p14:creationId xmlns:p14="http://schemas.microsoft.com/office/powerpoint/2010/main" val="21236335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93</a:t>
            </a:fld>
            <a:endParaRPr lang="en-US" dirty="0"/>
          </a:p>
        </p:txBody>
      </p:sp>
    </p:spTree>
    <p:extLst>
      <p:ext uri="{BB962C8B-B14F-4D97-AF65-F5344CB8AC3E}">
        <p14:creationId xmlns:p14="http://schemas.microsoft.com/office/powerpoint/2010/main" val="11940210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94</a:t>
            </a:fld>
            <a:endParaRPr lang="en-US" dirty="0"/>
          </a:p>
        </p:txBody>
      </p:sp>
    </p:spTree>
    <p:extLst>
      <p:ext uri="{BB962C8B-B14F-4D97-AF65-F5344CB8AC3E}">
        <p14:creationId xmlns:p14="http://schemas.microsoft.com/office/powerpoint/2010/main" val="1263381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95</a:t>
            </a:fld>
            <a:endParaRPr lang="en-US" dirty="0"/>
          </a:p>
        </p:txBody>
      </p:sp>
    </p:spTree>
    <p:extLst>
      <p:ext uri="{BB962C8B-B14F-4D97-AF65-F5344CB8AC3E}">
        <p14:creationId xmlns:p14="http://schemas.microsoft.com/office/powerpoint/2010/main" val="15891660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96</a:t>
            </a:fld>
            <a:endParaRPr lang="en-US" dirty="0"/>
          </a:p>
        </p:txBody>
      </p:sp>
    </p:spTree>
    <p:extLst>
      <p:ext uri="{BB962C8B-B14F-4D97-AF65-F5344CB8AC3E}">
        <p14:creationId xmlns:p14="http://schemas.microsoft.com/office/powerpoint/2010/main" val="2165789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97</a:t>
            </a:fld>
            <a:endParaRPr lang="en-US" dirty="0"/>
          </a:p>
        </p:txBody>
      </p:sp>
    </p:spTree>
    <p:extLst>
      <p:ext uri="{BB962C8B-B14F-4D97-AF65-F5344CB8AC3E}">
        <p14:creationId xmlns:p14="http://schemas.microsoft.com/office/powerpoint/2010/main" val="16064835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98</a:t>
            </a:fld>
            <a:endParaRPr lang="en-US" dirty="0"/>
          </a:p>
        </p:txBody>
      </p:sp>
    </p:spTree>
    <p:extLst>
      <p:ext uri="{BB962C8B-B14F-4D97-AF65-F5344CB8AC3E}">
        <p14:creationId xmlns:p14="http://schemas.microsoft.com/office/powerpoint/2010/main" val="37307322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99</a:t>
            </a:fld>
            <a:endParaRPr lang="en-US" dirty="0"/>
          </a:p>
        </p:txBody>
      </p:sp>
    </p:spTree>
    <p:extLst>
      <p:ext uri="{BB962C8B-B14F-4D97-AF65-F5344CB8AC3E}">
        <p14:creationId xmlns:p14="http://schemas.microsoft.com/office/powerpoint/2010/main" val="28117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cxnSp>
        <p:nvCxnSpPr>
          <p:cNvPr id="7" name="Straight Connector 6">
            <a:extLst>
              <a:ext uri="{FF2B5EF4-FFF2-40B4-BE49-F238E27FC236}">
                <a16:creationId xmlns:a16="http://schemas.microsoft.com/office/drawing/2014/main" id="{DBCDE427-1AC2-487E-91DB-35A43F9801D3}"/>
              </a:ext>
            </a:extLst>
          </p:cNvPr>
          <p:cNvCxnSpPr/>
          <p:nvPr userDrawn="1"/>
        </p:nvCxnSpPr>
        <p:spPr>
          <a:xfrm>
            <a:off x="0" y="9705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BAC212-1540-4B6B-BFC7-A4C20056C52B}"/>
              </a:ext>
            </a:extLst>
          </p:cNvPr>
          <p:cNvCxnSpPr/>
          <p:nvPr userDrawn="1"/>
        </p:nvCxnSpPr>
        <p:spPr>
          <a:xfrm>
            <a:off x="0" y="112236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8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05668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80817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000"/>
            </a:lvl1pPr>
          </a:lstStyle>
          <a:p>
            <a:r>
              <a:rPr lang="en-US" dirty="0"/>
              <a:t>Click to edit Master title style</a:t>
            </a:r>
          </a:p>
        </p:txBody>
      </p:sp>
      <p:sp>
        <p:nvSpPr>
          <p:cNvPr id="3" name="Content Placeholder 2"/>
          <p:cNvSpPr>
            <a:spLocks noGrp="1"/>
          </p:cNvSpPr>
          <p:nvPr>
            <p:ph idx="1"/>
          </p:nvPr>
        </p:nvSpPr>
        <p:spPr/>
        <p:txBody>
          <a:bodyPr>
            <a:noAutofit/>
          </a:bodyPr>
          <a:lstStyle>
            <a:lvl1pPr>
              <a:defRPr sz="5000">
                <a:latin typeface="Akzidenz Grotesk BE Bold" panose="02000503050000020004" pitchFamily="50" charset="0"/>
              </a:defRPr>
            </a:lvl1pPr>
            <a:lvl2pPr>
              <a:defRPr sz="5000">
                <a:latin typeface="Akzidenz Grotesk BE Bold" panose="02000503050000020004" pitchFamily="50" charset="0"/>
              </a:defRPr>
            </a:lvl2pPr>
            <a:lvl3pPr>
              <a:defRPr sz="5000">
                <a:latin typeface="Akzidenz Grotesk BE Bold" panose="02000503050000020004" pitchFamily="50" charset="0"/>
              </a:defRPr>
            </a:lvl3pPr>
            <a:lvl4pPr>
              <a:defRPr sz="5000">
                <a:latin typeface="Akzidenz Grotesk BE Bold" panose="02000503050000020004" pitchFamily="50" charset="0"/>
              </a:defRPr>
            </a:lvl4pPr>
            <a:lvl5pPr>
              <a:defRPr sz="5000">
                <a:latin typeface="Akzidenz Grotesk BE Bold" panose="0200050305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36301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75082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366408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90792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61660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42820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46650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39760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FA178-423F-4FA9-A5CE-27127CDF27D6}" type="datetimeFigureOut">
              <a:rPr lang="en-US" smtClean="0"/>
              <a:t>7/16/2020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CF515-4475-4027-9C68-35EBBF3BFFBC}" type="slidenum">
              <a:rPr lang="en-US" smtClean="0"/>
              <a:t>‹#›</a:t>
            </a:fld>
            <a:endParaRPr lang="en-US" dirty="0"/>
          </a:p>
        </p:txBody>
      </p:sp>
      <p:pic>
        <p:nvPicPr>
          <p:cNvPr id="9" name="Picture 8">
            <a:extLst>
              <a:ext uri="{FF2B5EF4-FFF2-40B4-BE49-F238E27FC236}">
                <a16:creationId xmlns:a16="http://schemas.microsoft.com/office/drawing/2014/main" id="{3573B302-AA23-45E5-9D06-42B334E1E4EB}"/>
              </a:ext>
            </a:extLst>
          </p:cNvPr>
          <p:cNvPicPr>
            <a:picLocks noChangeAspect="1"/>
          </p:cNvPicPr>
          <p:nvPr userDrawn="1"/>
        </p:nvPicPr>
        <p:blipFill>
          <a:blip r:embed="rId13"/>
          <a:stretch>
            <a:fillRect/>
          </a:stretch>
        </p:blipFill>
        <p:spPr>
          <a:xfrm>
            <a:off x="0" y="6408023"/>
            <a:ext cx="9144000" cy="261779"/>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E033810C-C19A-4361-8416-DA50F6DBD0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6760" t="31960" r="7764" b="23966"/>
          <a:stretch/>
        </p:blipFill>
        <p:spPr>
          <a:xfrm>
            <a:off x="5808614" y="34188"/>
            <a:ext cx="3274422" cy="844193"/>
          </a:xfrm>
          <a:prstGeom prst="rect">
            <a:avLst/>
          </a:prstGeom>
        </p:spPr>
      </p:pic>
      <p:cxnSp>
        <p:nvCxnSpPr>
          <p:cNvPr id="12" name="Straight Connector 11">
            <a:extLst>
              <a:ext uri="{FF2B5EF4-FFF2-40B4-BE49-F238E27FC236}">
                <a16:creationId xmlns:a16="http://schemas.microsoft.com/office/drawing/2014/main" id="{05E4FACD-44BA-4183-9A6E-703A0F6B2714}"/>
              </a:ext>
            </a:extLst>
          </p:cNvPr>
          <p:cNvCxnSpPr/>
          <p:nvPr userDrawn="1"/>
        </p:nvCxnSpPr>
        <p:spPr>
          <a:xfrm>
            <a:off x="0" y="9705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173057-5239-4A06-8C8B-DF63D2CAC282}"/>
              </a:ext>
            </a:extLst>
          </p:cNvPr>
          <p:cNvSpPr txBox="1"/>
          <p:nvPr userDrawn="1"/>
        </p:nvSpPr>
        <p:spPr>
          <a:xfrm>
            <a:off x="0" y="53262"/>
            <a:ext cx="3892731" cy="923330"/>
          </a:xfrm>
          <a:prstGeom prst="rect">
            <a:avLst/>
          </a:prstGeom>
          <a:noFill/>
        </p:spPr>
        <p:txBody>
          <a:bodyPr wrap="square" rtlCol="0" anchor="ctr">
            <a:spAutoFit/>
          </a:bodyPr>
          <a:lstStyle/>
          <a:p>
            <a:r>
              <a:rPr lang="en-US" sz="5400" spc="300" dirty="0">
                <a:solidFill>
                  <a:srgbClr val="00A8CF"/>
                </a:solidFill>
                <a:effectLst>
                  <a:outerShdw dist="38100" dir="2700000" algn="tl" rotWithShape="0">
                    <a:srgbClr val="262B62"/>
                  </a:outerShdw>
                </a:effectLst>
                <a:latin typeface="Brusher" panose="00000500000000000000" pitchFamily="2" charset="0"/>
              </a:rPr>
              <a:t>MATH BINGO</a:t>
            </a:r>
          </a:p>
        </p:txBody>
      </p:sp>
      <p:cxnSp>
        <p:nvCxnSpPr>
          <p:cNvPr id="14" name="Straight Connector 13">
            <a:extLst>
              <a:ext uri="{FF2B5EF4-FFF2-40B4-BE49-F238E27FC236}">
                <a16:creationId xmlns:a16="http://schemas.microsoft.com/office/drawing/2014/main" id="{63FB6B2D-2923-461C-8C66-C889529AAEE4}"/>
              </a:ext>
            </a:extLst>
          </p:cNvPr>
          <p:cNvCxnSpPr/>
          <p:nvPr userDrawn="1"/>
        </p:nvCxnSpPr>
        <p:spPr>
          <a:xfrm>
            <a:off x="0" y="11229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134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Akzidenz Grotesk BE Bold" panose="0200050305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kzidenz Grotesk BE Regular" panose="0200050303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kzidenz Grotesk BE Regular" panose="0200050303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kzidenz Grotesk BE Regular" panose="0200050303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zidenz Grotesk BE Regular" panose="0200050303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zidenz Grotesk BE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64780"/>
            <a:ext cx="8132797" cy="2728439"/>
          </a:xfrm>
          <a:prstGeom prst="rect">
            <a:avLst/>
          </a:prstGeom>
        </p:spPr>
        <p:txBody>
          <a:bodyPr vert="horz" wrap="square" lIns="68580" tIns="34290" rIns="68580" bIns="3429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9600" b="1" dirty="0">
                <a:solidFill>
                  <a:srgbClr val="262B62"/>
                </a:solidFill>
                <a:latin typeface="Akzidenz Grotesk BE Bold" panose="02000503050000020004" pitchFamily="50" charset="0"/>
                <a:cs typeface="Arial" panose="020B0604020202020204" pitchFamily="34" charset="0"/>
              </a:rPr>
              <a:t>GET READY TO PLAY…</a:t>
            </a:r>
          </a:p>
        </p:txBody>
      </p:sp>
    </p:spTree>
    <p:extLst>
      <p:ext uri="{BB962C8B-B14F-4D97-AF65-F5344CB8AC3E}">
        <p14:creationId xmlns:p14="http://schemas.microsoft.com/office/powerpoint/2010/main" val="79596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838478" y="1573457"/>
            <a:ext cx="7467044"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result when the sum of fifteen and ninety is divided by the positive difference of thirty-eight and twenty-three?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0179696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2" y="1334222"/>
            <a:ext cx="4700880" cy="49444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rgbClr val="262B62"/>
                </a:solidFill>
                <a:latin typeface="Akzidenz Grotesk BE Bold" panose="02000503050000020004" pitchFamily="50" charset="0"/>
              </a:rPr>
              <a:t>One hundred people were asked which flavor of ice cream they prefer out of chocolate, strawberry and vanilla. Based on the results shown, how many more people surveyed prefer chocolate than prefer strawberry?</a:t>
            </a:r>
            <a:endParaRPr lang="en-US" sz="3200" b="1" dirty="0">
              <a:solidFill>
                <a:srgbClr val="262B62"/>
              </a:solidFill>
              <a:latin typeface="Akzidenz Grotesk BE Bold" panose="02000503050000020004" pitchFamily="50" charset="0"/>
              <a:cs typeface="Arial" panose="020B0604020202020204" pitchFamily="34" charset="0"/>
            </a:endParaRPr>
          </a:p>
        </p:txBody>
      </p:sp>
      <p:pic>
        <p:nvPicPr>
          <p:cNvPr id="3" name="Picture 2" descr="A close up of a basketball hoop&#10;&#10;Description automatically generated">
            <a:extLst>
              <a:ext uri="{FF2B5EF4-FFF2-40B4-BE49-F238E27FC236}">
                <a16:creationId xmlns:a16="http://schemas.microsoft.com/office/drawing/2014/main" id="{CD9179EE-A565-412B-8ADD-CCD7D4A2E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344" y="2248325"/>
            <a:ext cx="3201129" cy="3201129"/>
          </a:xfrm>
          <a:prstGeom prst="rect">
            <a:avLst/>
          </a:prstGeom>
        </p:spPr>
      </p:pic>
      <p:sp>
        <p:nvSpPr>
          <p:cNvPr id="4" name="TextBox 3">
            <a:extLst>
              <a:ext uri="{FF2B5EF4-FFF2-40B4-BE49-F238E27FC236}">
                <a16:creationId xmlns:a16="http://schemas.microsoft.com/office/drawing/2014/main" id="{A5180ACB-AFC6-441F-8B94-41140E2971DC}"/>
              </a:ext>
            </a:extLst>
          </p:cNvPr>
          <p:cNvSpPr txBox="1"/>
          <p:nvPr/>
        </p:nvSpPr>
        <p:spPr>
          <a:xfrm>
            <a:off x="5850294" y="3387029"/>
            <a:ext cx="1334277" cy="646331"/>
          </a:xfrm>
          <a:prstGeom prst="rect">
            <a:avLst/>
          </a:prstGeom>
          <a:noFill/>
        </p:spPr>
        <p:txBody>
          <a:bodyPr wrap="square" rtlCol="0">
            <a:spAutoFit/>
          </a:bodyPr>
          <a:lstStyle/>
          <a:p>
            <a:pPr algn="ctr"/>
            <a:r>
              <a:rPr lang="en-US" dirty="0">
                <a:solidFill>
                  <a:srgbClr val="262B62"/>
                </a:solidFill>
                <a:latin typeface="Akzidenz Grotesk BE Bold" panose="02000503050000020004" pitchFamily="50" charset="0"/>
              </a:rPr>
              <a:t>45%</a:t>
            </a:r>
          </a:p>
          <a:p>
            <a:pPr algn="ctr"/>
            <a:r>
              <a:rPr lang="en-US" dirty="0">
                <a:solidFill>
                  <a:srgbClr val="262B62"/>
                </a:solidFill>
                <a:latin typeface="Akzidenz Grotesk BE Bold" panose="02000503050000020004" pitchFamily="50" charset="0"/>
              </a:rPr>
              <a:t>Chocolate</a:t>
            </a:r>
          </a:p>
        </p:txBody>
      </p:sp>
      <p:sp>
        <p:nvSpPr>
          <p:cNvPr id="6" name="TextBox 5">
            <a:extLst>
              <a:ext uri="{FF2B5EF4-FFF2-40B4-BE49-F238E27FC236}">
                <a16:creationId xmlns:a16="http://schemas.microsoft.com/office/drawing/2014/main" id="{9116740F-94BD-4910-9437-D51177AC93D2}"/>
              </a:ext>
            </a:extLst>
          </p:cNvPr>
          <p:cNvSpPr txBox="1"/>
          <p:nvPr/>
        </p:nvSpPr>
        <p:spPr>
          <a:xfrm>
            <a:off x="7352521" y="2960928"/>
            <a:ext cx="1427585" cy="646331"/>
          </a:xfrm>
          <a:prstGeom prst="rect">
            <a:avLst/>
          </a:prstGeom>
          <a:noFill/>
        </p:spPr>
        <p:txBody>
          <a:bodyPr wrap="square" rtlCol="0">
            <a:spAutoFit/>
          </a:bodyPr>
          <a:lstStyle/>
          <a:p>
            <a:pPr algn="ctr"/>
            <a:r>
              <a:rPr lang="en-US" dirty="0">
                <a:solidFill>
                  <a:srgbClr val="262B62"/>
                </a:solidFill>
                <a:latin typeface="Akzidenz Grotesk BE Bold" panose="02000503050000020004" pitchFamily="50" charset="0"/>
              </a:rPr>
              <a:t>25%</a:t>
            </a:r>
          </a:p>
          <a:p>
            <a:pPr algn="ctr"/>
            <a:r>
              <a:rPr lang="en-US" dirty="0">
                <a:solidFill>
                  <a:srgbClr val="262B62"/>
                </a:solidFill>
                <a:latin typeface="Akzidenz Grotesk BE Bold" panose="02000503050000020004" pitchFamily="50" charset="0"/>
              </a:rPr>
              <a:t>Strawberry</a:t>
            </a:r>
          </a:p>
        </p:txBody>
      </p:sp>
      <p:sp>
        <p:nvSpPr>
          <p:cNvPr id="7" name="TextBox 6">
            <a:extLst>
              <a:ext uri="{FF2B5EF4-FFF2-40B4-BE49-F238E27FC236}">
                <a16:creationId xmlns:a16="http://schemas.microsoft.com/office/drawing/2014/main" id="{D732F540-F439-471A-9C44-D79D24FE0AEF}"/>
              </a:ext>
            </a:extLst>
          </p:cNvPr>
          <p:cNvSpPr txBox="1"/>
          <p:nvPr/>
        </p:nvSpPr>
        <p:spPr>
          <a:xfrm>
            <a:off x="7075713" y="4195270"/>
            <a:ext cx="1427585" cy="646331"/>
          </a:xfrm>
          <a:prstGeom prst="rect">
            <a:avLst/>
          </a:prstGeom>
          <a:noFill/>
        </p:spPr>
        <p:txBody>
          <a:bodyPr wrap="square" rtlCol="0">
            <a:spAutoFit/>
          </a:bodyPr>
          <a:lstStyle/>
          <a:p>
            <a:pPr algn="ctr"/>
            <a:r>
              <a:rPr lang="en-US" dirty="0">
                <a:solidFill>
                  <a:srgbClr val="262B62"/>
                </a:solidFill>
                <a:latin typeface="Akzidenz Grotesk BE Bold" panose="02000503050000020004" pitchFamily="50" charset="0"/>
              </a:rPr>
              <a:t>30%</a:t>
            </a:r>
          </a:p>
          <a:p>
            <a:pPr algn="ctr"/>
            <a:r>
              <a:rPr lang="en-US" dirty="0">
                <a:solidFill>
                  <a:srgbClr val="262B62"/>
                </a:solidFill>
                <a:latin typeface="Akzidenz Grotesk BE Bold" panose="02000503050000020004" pitchFamily="50" charset="0"/>
              </a:rPr>
              <a:t>Vanilla</a:t>
            </a:r>
          </a:p>
        </p:txBody>
      </p:sp>
      <p:sp>
        <p:nvSpPr>
          <p:cNvPr id="8" name="TextBox 7">
            <a:extLst>
              <a:ext uri="{FF2B5EF4-FFF2-40B4-BE49-F238E27FC236}">
                <a16:creationId xmlns:a16="http://schemas.microsoft.com/office/drawing/2014/main" id="{F9906E02-618B-44DE-9654-DC64ED731AF0}"/>
              </a:ext>
            </a:extLst>
          </p:cNvPr>
          <p:cNvSpPr txBox="1"/>
          <p:nvPr/>
        </p:nvSpPr>
        <p:spPr>
          <a:xfrm>
            <a:off x="5589402" y="1711972"/>
            <a:ext cx="3387012" cy="369332"/>
          </a:xfrm>
          <a:prstGeom prst="rect">
            <a:avLst/>
          </a:prstGeom>
          <a:noFill/>
        </p:spPr>
        <p:txBody>
          <a:bodyPr wrap="square" rtlCol="0">
            <a:spAutoFit/>
          </a:bodyPr>
          <a:lstStyle/>
          <a:p>
            <a:pPr algn="ctr"/>
            <a:r>
              <a:rPr lang="en-US" dirty="0">
                <a:solidFill>
                  <a:srgbClr val="262B62"/>
                </a:solidFill>
                <a:latin typeface="Akzidenz Grotesk BE Bold" panose="02000503050000020004" pitchFamily="50" charset="0"/>
              </a:rPr>
              <a:t>Preferred Ice Cream Flavor</a:t>
            </a:r>
          </a:p>
        </p:txBody>
      </p:sp>
    </p:spTree>
    <p:extLst>
      <p:ext uri="{BB962C8B-B14F-4D97-AF65-F5344CB8AC3E}">
        <p14:creationId xmlns:p14="http://schemas.microsoft.com/office/powerpoint/2010/main" val="38730886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20 people</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459792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5164"/>
            <a:ext cx="8132797" cy="365997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result when the following set’s largest number is divided by its smallest number? </a:t>
            </a:r>
          </a:p>
          <a:p>
            <a:r>
              <a:rPr lang="en-US" sz="5000" dirty="0">
                <a:solidFill>
                  <a:srgbClr val="262B62"/>
                </a:solidFill>
                <a:latin typeface="Akzidenz Grotesk BE Bold" panose="02000503050000020004" pitchFamily="50" charset="0"/>
              </a:rPr>
              <a:t>{0.47, 2/8, 2¾, 0.3}</a:t>
            </a:r>
            <a:endParaRPr lang="en-US" sz="5000" b="1" dirty="0">
              <a:solidFill>
                <a:srgbClr val="262B62"/>
              </a:solidFill>
              <a:latin typeface="Akzidenz Grotesk BE Bold" panose="02000503050000020004" pitchFamily="50" charset="0"/>
              <a:cs typeface="Arial" panose="020B0604020202020204" pitchFamily="34" charset="0"/>
            </a:endParaRPr>
          </a:p>
        </p:txBody>
      </p:sp>
      <p:cxnSp>
        <p:nvCxnSpPr>
          <p:cNvPr id="3" name="Straight Connector 2">
            <a:extLst>
              <a:ext uri="{FF2B5EF4-FFF2-40B4-BE49-F238E27FC236}">
                <a16:creationId xmlns:a16="http://schemas.microsoft.com/office/drawing/2014/main" id="{16773EB3-1D10-4045-8114-7215EE44F387}"/>
              </a:ext>
            </a:extLst>
          </p:cNvPr>
          <p:cNvCxnSpPr/>
          <p:nvPr/>
        </p:nvCxnSpPr>
        <p:spPr>
          <a:xfrm>
            <a:off x="6858000" y="4562672"/>
            <a:ext cx="317241"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5041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243306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55989"/>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A gardener plans to build a fence to enclose a square garden plot. The perimeter of the plot is 96 feet, and he sets posts at the corners of the square. The posts along the sides are set 8 feet apart. How many posts will he use to fence the entire plot?</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17101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12 posts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266185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32098"/>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20th digit after the decimal point of the sum of the decimal equivalents for the fractions 1/7 and 1/3?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2497089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7</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7714610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41429"/>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different four-digit numbers can be formed using each of the digits in 1999 exactly once?</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9912797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4 numbers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17738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7</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7147109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73052"/>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 pizza costing $17.60 is cut into 11 equal pieces. Brad eats four pieces. To the nearest dollar, how much was the portion of the pizza that Brad ate?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8616699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$6</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7929758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18310"/>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The overnight low temperature was −5° Centigrade. If the temperature rose 18° during the following day, what was the number of degrees Centigrade in that day’s high temperature?</a:t>
            </a:r>
            <a:endParaRPr lang="en-US" sz="4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6032321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13° Centigrade</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706492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78551"/>
            <a:ext cx="8132797" cy="443198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In Oregon, which has no sales tax, Gloria bought three notebooks for $1.57 each. If she paid $5.00, what is the least number of U.S. coins that she could get in change?</a:t>
            </a:r>
            <a:endParaRPr lang="en-US" sz="4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1162302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5 coins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9974549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16723"/>
            <a:ext cx="8132797" cy="462588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700" dirty="0">
                <a:solidFill>
                  <a:srgbClr val="262B62"/>
                </a:solidFill>
                <a:latin typeface="Akzidenz Grotesk BE Bold" panose="02000503050000020004" pitchFamily="50" charset="0"/>
              </a:rPr>
              <a:t>Insects have six legs and spiders have eight. If you walk into a room of insects and spiders and see 34 legs (you count fast!) scrambling away, how many spiders do you see?</a:t>
            </a:r>
            <a:endParaRPr lang="en-US" sz="47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9392645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 spiders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8717775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35956"/>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The Dynamite game show has two types of questions: bang questions, worth 6 points each; and snap questions, worth 5 points each. Assuming there is no limit to the number of questions that can be answered, what is the greatest number of points that cannot be attained?</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3486110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19 points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86572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Tyler’s age is half Mary’s age. In four years, Tyler’s age will be two-thirds Mary’s age. How old is Tyler now?</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5848274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86261"/>
            <a:ext cx="8132797" cy="468128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700" dirty="0">
                <a:solidFill>
                  <a:srgbClr val="262B62"/>
                </a:solidFill>
                <a:latin typeface="Akzidenz Grotesk BE Bold" panose="02000503050000020004" pitchFamily="50" charset="0"/>
              </a:rPr>
              <a:t>One day, 60 flights departed Washington National Airport for five different destinations. One-quarter of the flights went to Atlanta, one-third went to Chicago, one-fifth to Miami, and one-sixth to New York. The remaining flights went to Pittsburgh. How many flights went to Pittsburgh?</a:t>
            </a:r>
            <a:endParaRPr lang="en-US" sz="37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8338632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3 flights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3563142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88487"/>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Five friends have their pictures taken. If they take pictures in groups of three, how many different groups of people can have their picture taken?</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6382858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10 groups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5158470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28600" y="1663132"/>
            <a:ext cx="8686800"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 data set of three positive integers has a mean of 10 and a median of 6. Find the largest possible member of the set.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049539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04382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4 years old</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24901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65568"/>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Points </a:t>
            </a:r>
            <a:r>
              <a:rPr lang="en-US" sz="5000" i="1" dirty="0">
                <a:solidFill>
                  <a:srgbClr val="262B62"/>
                </a:solidFill>
                <a:latin typeface="Akzidenz Grotesk BE Bold" panose="02000503050000020004" pitchFamily="50" charset="0"/>
              </a:rPr>
              <a:t>A</a:t>
            </a:r>
            <a:r>
              <a:rPr lang="en-US" sz="5000" dirty="0">
                <a:solidFill>
                  <a:srgbClr val="262B62"/>
                </a:solidFill>
                <a:latin typeface="Akzidenz Grotesk BE Bold" panose="02000503050000020004" pitchFamily="50" charset="0"/>
              </a:rPr>
              <a:t> through </a:t>
            </a:r>
            <a:r>
              <a:rPr lang="en-US" sz="5000" i="1" dirty="0">
                <a:solidFill>
                  <a:srgbClr val="262B62"/>
                </a:solidFill>
                <a:latin typeface="Akzidenz Grotesk BE Bold" panose="02000503050000020004" pitchFamily="50" charset="0"/>
              </a:rPr>
              <a:t>F</a:t>
            </a:r>
            <a:r>
              <a:rPr lang="en-US" sz="5000" dirty="0">
                <a:solidFill>
                  <a:srgbClr val="262B62"/>
                </a:solidFill>
                <a:latin typeface="Akzidenz Grotesk BE Bold" panose="02000503050000020004" pitchFamily="50" charset="0"/>
              </a:rPr>
              <a:t> are evenly spaced on the number line shown. How many units long is segment </a:t>
            </a:r>
            <a:r>
              <a:rPr lang="en-US" sz="5000" i="1" dirty="0">
                <a:solidFill>
                  <a:srgbClr val="262B62"/>
                </a:solidFill>
                <a:latin typeface="Akzidenz Grotesk BE Bold" panose="02000503050000020004" pitchFamily="50" charset="0"/>
              </a:rPr>
              <a:t>CF</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cxnSp>
        <p:nvCxnSpPr>
          <p:cNvPr id="3" name="Straight Arrow Connector 2">
            <a:extLst>
              <a:ext uri="{FF2B5EF4-FFF2-40B4-BE49-F238E27FC236}">
                <a16:creationId xmlns:a16="http://schemas.microsoft.com/office/drawing/2014/main" id="{C36A21AD-EB20-4494-9CC5-FB05C72F6C94}"/>
              </a:ext>
            </a:extLst>
          </p:cNvPr>
          <p:cNvCxnSpPr>
            <a:cxnSpLocks/>
          </p:cNvCxnSpPr>
          <p:nvPr/>
        </p:nvCxnSpPr>
        <p:spPr>
          <a:xfrm flipV="1">
            <a:off x="2761869" y="5551711"/>
            <a:ext cx="3396343" cy="3"/>
          </a:xfrm>
          <a:prstGeom prst="straightConnector1">
            <a:avLst/>
          </a:prstGeom>
          <a:ln w="38100">
            <a:solidFill>
              <a:srgbClr val="262B6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5217C79-8152-44F0-8556-F28BC362DA3A}"/>
              </a:ext>
            </a:extLst>
          </p:cNvPr>
          <p:cNvSpPr/>
          <p:nvPr/>
        </p:nvSpPr>
        <p:spPr>
          <a:xfrm>
            <a:off x="3079110" y="5481100"/>
            <a:ext cx="102637" cy="141227"/>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7AF4246-4DC0-4755-80A9-6D5D42E2FA62}"/>
              </a:ext>
            </a:extLst>
          </p:cNvPr>
          <p:cNvSpPr/>
          <p:nvPr/>
        </p:nvSpPr>
        <p:spPr>
          <a:xfrm>
            <a:off x="3617174" y="5484209"/>
            <a:ext cx="102637" cy="141227"/>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7C721A1-E145-43E1-A534-F18A45B45268}"/>
              </a:ext>
            </a:extLst>
          </p:cNvPr>
          <p:cNvSpPr/>
          <p:nvPr/>
        </p:nvSpPr>
        <p:spPr>
          <a:xfrm>
            <a:off x="4155238" y="5481099"/>
            <a:ext cx="102637" cy="141227"/>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7FA5A7D-2E51-4730-8B68-75AE87BF71B9}"/>
              </a:ext>
            </a:extLst>
          </p:cNvPr>
          <p:cNvSpPr/>
          <p:nvPr/>
        </p:nvSpPr>
        <p:spPr>
          <a:xfrm>
            <a:off x="4693302" y="5481099"/>
            <a:ext cx="102637" cy="141227"/>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9763519-287A-4ACD-8D2B-E5F474963A79}"/>
              </a:ext>
            </a:extLst>
          </p:cNvPr>
          <p:cNvSpPr/>
          <p:nvPr/>
        </p:nvSpPr>
        <p:spPr>
          <a:xfrm>
            <a:off x="5231366" y="5481099"/>
            <a:ext cx="102637" cy="141227"/>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F9771BA-108A-4273-B595-CA62ABA635C7}"/>
              </a:ext>
            </a:extLst>
          </p:cNvPr>
          <p:cNvSpPr/>
          <p:nvPr/>
        </p:nvSpPr>
        <p:spPr>
          <a:xfrm>
            <a:off x="5769430" y="5481098"/>
            <a:ext cx="102637" cy="141227"/>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908833-0A79-45FE-8E65-3A79C0C0AD86}"/>
              </a:ext>
            </a:extLst>
          </p:cNvPr>
          <p:cNvSpPr txBox="1"/>
          <p:nvPr/>
        </p:nvSpPr>
        <p:spPr>
          <a:xfrm>
            <a:off x="2967135" y="5103845"/>
            <a:ext cx="326571"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A</a:t>
            </a:r>
          </a:p>
        </p:txBody>
      </p:sp>
      <p:sp>
        <p:nvSpPr>
          <p:cNvPr id="13" name="TextBox 12">
            <a:extLst>
              <a:ext uri="{FF2B5EF4-FFF2-40B4-BE49-F238E27FC236}">
                <a16:creationId xmlns:a16="http://schemas.microsoft.com/office/drawing/2014/main" id="{F2A0A7DA-D5B6-43EB-82F6-24825D751EFE}"/>
              </a:ext>
            </a:extLst>
          </p:cNvPr>
          <p:cNvSpPr txBox="1"/>
          <p:nvPr/>
        </p:nvSpPr>
        <p:spPr>
          <a:xfrm>
            <a:off x="3505206" y="5103845"/>
            <a:ext cx="326571"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B</a:t>
            </a:r>
          </a:p>
        </p:txBody>
      </p:sp>
      <p:sp>
        <p:nvSpPr>
          <p:cNvPr id="14" name="TextBox 13">
            <a:extLst>
              <a:ext uri="{FF2B5EF4-FFF2-40B4-BE49-F238E27FC236}">
                <a16:creationId xmlns:a16="http://schemas.microsoft.com/office/drawing/2014/main" id="{CE6EA5DF-1C12-4F82-9159-F216E0DA2BA7}"/>
              </a:ext>
            </a:extLst>
          </p:cNvPr>
          <p:cNvSpPr txBox="1"/>
          <p:nvPr/>
        </p:nvSpPr>
        <p:spPr>
          <a:xfrm>
            <a:off x="4024615" y="5103845"/>
            <a:ext cx="326571"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C</a:t>
            </a:r>
          </a:p>
        </p:txBody>
      </p:sp>
      <p:sp>
        <p:nvSpPr>
          <p:cNvPr id="15" name="TextBox 14">
            <a:extLst>
              <a:ext uri="{FF2B5EF4-FFF2-40B4-BE49-F238E27FC236}">
                <a16:creationId xmlns:a16="http://schemas.microsoft.com/office/drawing/2014/main" id="{BBF0E1F8-3AE7-438B-9353-FF61D78F24BA}"/>
              </a:ext>
            </a:extLst>
          </p:cNvPr>
          <p:cNvSpPr txBox="1"/>
          <p:nvPr/>
        </p:nvSpPr>
        <p:spPr>
          <a:xfrm>
            <a:off x="4571999" y="5103845"/>
            <a:ext cx="326571"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D</a:t>
            </a:r>
          </a:p>
        </p:txBody>
      </p:sp>
      <p:sp>
        <p:nvSpPr>
          <p:cNvPr id="16" name="TextBox 15">
            <a:extLst>
              <a:ext uri="{FF2B5EF4-FFF2-40B4-BE49-F238E27FC236}">
                <a16:creationId xmlns:a16="http://schemas.microsoft.com/office/drawing/2014/main" id="{636FA50B-1C8D-42B2-9AED-E5275ACD23C6}"/>
              </a:ext>
            </a:extLst>
          </p:cNvPr>
          <p:cNvSpPr txBox="1"/>
          <p:nvPr/>
        </p:nvSpPr>
        <p:spPr>
          <a:xfrm>
            <a:off x="5119383" y="5104437"/>
            <a:ext cx="326571"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E</a:t>
            </a:r>
          </a:p>
        </p:txBody>
      </p:sp>
      <p:sp>
        <p:nvSpPr>
          <p:cNvPr id="17" name="TextBox 16">
            <a:extLst>
              <a:ext uri="{FF2B5EF4-FFF2-40B4-BE49-F238E27FC236}">
                <a16:creationId xmlns:a16="http://schemas.microsoft.com/office/drawing/2014/main" id="{1D756D96-6576-4C56-ACA8-0D270EF58662}"/>
              </a:ext>
            </a:extLst>
          </p:cNvPr>
          <p:cNvSpPr txBox="1"/>
          <p:nvPr/>
        </p:nvSpPr>
        <p:spPr>
          <a:xfrm>
            <a:off x="5657454" y="5103633"/>
            <a:ext cx="326571"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F</a:t>
            </a:r>
          </a:p>
        </p:txBody>
      </p:sp>
      <p:sp>
        <p:nvSpPr>
          <p:cNvPr id="19" name="TextBox 18">
            <a:extLst>
              <a:ext uri="{FF2B5EF4-FFF2-40B4-BE49-F238E27FC236}">
                <a16:creationId xmlns:a16="http://schemas.microsoft.com/office/drawing/2014/main" id="{CD46120C-50C4-4612-ABE9-B95BBBEB66CF}"/>
              </a:ext>
            </a:extLst>
          </p:cNvPr>
          <p:cNvSpPr txBox="1"/>
          <p:nvPr/>
        </p:nvSpPr>
        <p:spPr>
          <a:xfrm>
            <a:off x="5610799" y="5630015"/>
            <a:ext cx="500758"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20</a:t>
            </a:r>
          </a:p>
        </p:txBody>
      </p:sp>
      <p:sp>
        <p:nvSpPr>
          <p:cNvPr id="20" name="TextBox 19">
            <a:extLst>
              <a:ext uri="{FF2B5EF4-FFF2-40B4-BE49-F238E27FC236}">
                <a16:creationId xmlns:a16="http://schemas.microsoft.com/office/drawing/2014/main" id="{E03E5CCB-3244-4934-90D8-16BACE258C63}"/>
              </a:ext>
            </a:extLst>
          </p:cNvPr>
          <p:cNvSpPr txBox="1"/>
          <p:nvPr/>
        </p:nvSpPr>
        <p:spPr>
          <a:xfrm>
            <a:off x="2908046" y="5628547"/>
            <a:ext cx="500758"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10</a:t>
            </a:r>
          </a:p>
        </p:txBody>
      </p:sp>
    </p:spTree>
    <p:extLst>
      <p:ext uri="{BB962C8B-B14F-4D97-AF65-F5344CB8AC3E}">
        <p14:creationId xmlns:p14="http://schemas.microsoft.com/office/powerpoint/2010/main" val="410535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6 units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09347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11374" y="2355629"/>
            <a:ext cx="8321251"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sum of the largest and smallest prime factors of 990?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32674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00875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 polygon has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sides and has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diagonals. What is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96908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5</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38407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02062"/>
            <a:ext cx="8132797" cy="385387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On your BINGO card, write in the integers 1-24 in the 24 blank spaces. </a:t>
            </a:r>
            <a:endParaRPr lang="en-US" sz="4400" b="1" dirty="0">
              <a:solidFill>
                <a:srgbClr val="FF0000"/>
              </a:solidFill>
              <a:latin typeface="Akzidenz Grotesk BE Bold" panose="02000503050000020004" pitchFamily="50" charset="0"/>
              <a:cs typeface="Arial" panose="020B0604020202020204" pitchFamily="34" charset="0"/>
            </a:endParaRPr>
          </a:p>
          <a:p>
            <a:r>
              <a:rPr lang="en-US" sz="6600" b="1" dirty="0">
                <a:solidFill>
                  <a:srgbClr val="FF0000"/>
                </a:solidFill>
                <a:latin typeface="Akzidenz Grotesk BE Bold" panose="02000503050000020004" pitchFamily="50" charset="0"/>
                <a:cs typeface="Arial" panose="020B0604020202020204" pitchFamily="34" charset="0"/>
              </a:rPr>
              <a:t>Be crazy and mix up the order!!</a:t>
            </a:r>
          </a:p>
        </p:txBody>
      </p:sp>
    </p:spTree>
    <p:extLst>
      <p:ext uri="{BB962C8B-B14F-4D97-AF65-F5344CB8AC3E}">
        <p14:creationId xmlns:p14="http://schemas.microsoft.com/office/powerpoint/2010/main" val="155860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90988" y="1222067"/>
            <a:ext cx="7162023"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The original price of an item was $50. The store deducted 20%, and then deducted an additional 20% off the reduced price. How many dollars more would a consumer save if the store had simply reduced the original price by 40%?</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131758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14289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percent of the integers from 1 to 100 inclusive has at least one digit that is a 7?</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217337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19%</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229801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58176" y="1498897"/>
            <a:ext cx="8027648"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perimeter of a rectangle is 22 cm and its area is 24 cm</a:t>
            </a:r>
            <a:r>
              <a:rPr lang="en-US" sz="5000" baseline="30000" dirty="0">
                <a:solidFill>
                  <a:srgbClr val="262B62"/>
                </a:solidFill>
                <a:latin typeface="Akzidenz Grotesk BE Bold" panose="02000503050000020004" pitchFamily="50" charset="0"/>
              </a:rPr>
              <a:t>2</a:t>
            </a:r>
            <a:r>
              <a:rPr lang="en-US" sz="5000" dirty="0">
                <a:solidFill>
                  <a:srgbClr val="262B62"/>
                </a:solidFill>
                <a:latin typeface="Akzidenz Grotesk BE Bold" panose="02000503050000020004" pitchFamily="50" charset="0"/>
              </a:rPr>
              <a:t>. What is the smaller of the two integer dimensions of the rectangle?</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124160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3 cm</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47546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78552"/>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arithmetic mean of a set of nine numbers is 5. When one more number is added to the set, the new mean is 5.5. What number was added?</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326194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10</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220896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70881"/>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result when the greatest common factor of 6432 and 132 is increased by 11?</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955477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73412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91610" y="1345214"/>
            <a:ext cx="7160779" cy="1288045"/>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You could have something like this: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708"/>
          <a:stretch/>
        </p:blipFill>
        <p:spPr>
          <a:xfrm>
            <a:off x="3179396" y="2873049"/>
            <a:ext cx="2785208" cy="3227398"/>
          </a:xfrm>
          <a:prstGeom prst="rect">
            <a:avLst/>
          </a:prstGeom>
        </p:spPr>
      </p:pic>
    </p:spTree>
    <p:extLst>
      <p:ext uri="{BB962C8B-B14F-4D97-AF65-F5344CB8AC3E}">
        <p14:creationId xmlns:p14="http://schemas.microsoft.com/office/powerpoint/2010/main" val="1631097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43254"/>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At a party recently, </a:t>
            </a:r>
            <a:r>
              <a:rPr lang="en-US" sz="4000" dirty="0" err="1">
                <a:solidFill>
                  <a:srgbClr val="262B62"/>
                </a:solidFill>
                <a:latin typeface="Akzidenz Grotesk BE Bold" panose="02000503050000020004" pitchFamily="50" charset="0"/>
              </a:rPr>
              <a:t>Chunlin</a:t>
            </a:r>
            <a:r>
              <a:rPr lang="en-US" sz="4000" dirty="0">
                <a:solidFill>
                  <a:srgbClr val="262B62"/>
                </a:solidFill>
                <a:latin typeface="Akzidenz Grotesk BE Bold" panose="02000503050000020004" pitchFamily="50" charset="0"/>
              </a:rPr>
              <a:t> and some of his friends sat in a circle and passed around a bag containing 19 pretzels. Each took one pretzel as the bag passed. </a:t>
            </a:r>
            <a:r>
              <a:rPr lang="en-US" sz="4000" dirty="0" err="1">
                <a:solidFill>
                  <a:srgbClr val="262B62"/>
                </a:solidFill>
                <a:latin typeface="Akzidenz Grotesk BE Bold" panose="02000503050000020004" pitchFamily="50" charset="0"/>
              </a:rPr>
              <a:t>Chunlin</a:t>
            </a:r>
            <a:r>
              <a:rPr lang="en-US" sz="4000" dirty="0">
                <a:solidFill>
                  <a:srgbClr val="262B62"/>
                </a:solidFill>
                <a:latin typeface="Akzidenz Grotesk BE Bold" panose="02000503050000020004" pitchFamily="50" charset="0"/>
              </a:rPr>
              <a:t> got the first pretzel and the next to last pretzel. How many people were in the circle, including </a:t>
            </a:r>
            <a:r>
              <a:rPr lang="en-US" sz="4000" dirty="0" err="1">
                <a:solidFill>
                  <a:srgbClr val="262B62"/>
                </a:solidFill>
                <a:latin typeface="Akzidenz Grotesk BE Bold" panose="02000503050000020004" pitchFamily="50" charset="0"/>
              </a:rPr>
              <a:t>Chunlin</a:t>
            </a:r>
            <a:r>
              <a:rPr lang="en-US" sz="4000" dirty="0">
                <a:solidFill>
                  <a:srgbClr val="262B62"/>
                </a:solidFill>
                <a:latin typeface="Akzidenz Grotesk BE Bold" panose="02000503050000020004" pitchFamily="50" charset="0"/>
              </a:rPr>
              <a:t>? </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768726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17 people</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407484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12826"/>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area of a triangle is 176 cm</a:t>
            </a:r>
            <a:r>
              <a:rPr lang="en-US" sz="5000" baseline="30000" dirty="0">
                <a:solidFill>
                  <a:srgbClr val="262B62"/>
                </a:solidFill>
                <a:latin typeface="Akzidenz Grotesk BE Bold" panose="02000503050000020004" pitchFamily="50" charset="0"/>
              </a:rPr>
              <a:t>2</a:t>
            </a:r>
            <a:r>
              <a:rPr lang="en-US" sz="5000" dirty="0">
                <a:solidFill>
                  <a:srgbClr val="262B62"/>
                </a:solidFill>
                <a:latin typeface="Akzidenz Grotesk BE Bold" panose="02000503050000020004" pitchFamily="50" charset="0"/>
              </a:rPr>
              <a:t>. What is the number of centimeters in the length of the base given that the height is 22 cm?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655131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16 cm</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71273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66143"/>
            <a:ext cx="8132797" cy="43904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900" dirty="0">
                <a:solidFill>
                  <a:srgbClr val="262B62"/>
                </a:solidFill>
                <a:latin typeface="Akzidenz Grotesk BE Bold" panose="02000503050000020004" pitchFamily="50" charset="0"/>
              </a:rPr>
              <a:t>Today Darron’s teacher pairs each student with a partner to create exactly 12 pairs of students. Next week each student will be paired with a different partner. Darron’s partner for next week can only be chosen from how many students?</a:t>
            </a:r>
            <a:endParaRPr lang="en-US" sz="39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806178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22 students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909724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650" y="238588"/>
            <a:ext cx="2601708" cy="246829"/>
          </a:xfrm>
          <a:prstGeom prst="rect">
            <a:avLst/>
          </a:prstGeom>
        </p:spPr>
      </p:pic>
      <p:sp>
        <p:nvSpPr>
          <p:cNvPr id="22" name="Content Placeholder 3"/>
          <p:cNvSpPr txBox="1">
            <a:spLocks/>
          </p:cNvSpPr>
          <p:nvPr/>
        </p:nvSpPr>
        <p:spPr>
          <a:xfrm>
            <a:off x="352425" y="1380875"/>
            <a:ext cx="8439150" cy="462588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700" dirty="0">
                <a:solidFill>
                  <a:srgbClr val="262B62"/>
                </a:solidFill>
                <a:latin typeface="Akzidenz Grotesk BE Bold" panose="02000503050000020004" pitchFamily="50" charset="0"/>
              </a:rPr>
              <a:t>A jar contains only nickels, dimes and quarters. There is at least one of each type of coin in the jar. If the total value of the coins in the jar equals 60 cents, how many quarters are in the jar? </a:t>
            </a:r>
            <a:endParaRPr lang="en-US" sz="47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505339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 quarter</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475894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72347"/>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Payne can paint 100 square feet per hour. How many hours will it take Payne to paint both sides of a rectangular wall 125 feet long by 6 feet high?</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047036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15 hours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96525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56408"/>
            <a:ext cx="8132797" cy="4608954"/>
          </a:xfrm>
          <a:prstGeom prst="rect">
            <a:avLst/>
          </a:prstGeom>
        </p:spPr>
        <p:txBody>
          <a:bodyPr vert="horz" wrap="square" lIns="68580" tIns="34290" rIns="68580" bIns="3429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u="sng" dirty="0">
                <a:solidFill>
                  <a:srgbClr val="262B62"/>
                </a:solidFill>
                <a:latin typeface="Akzidenz Grotesk BE Bold" panose="02000503050000020004" pitchFamily="50" charset="0"/>
                <a:cs typeface="Arial" panose="020B0604020202020204" pitchFamily="34" charset="0"/>
              </a:rPr>
              <a:t>How to Play</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Solve the math problem.</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Find the answer on your BINGO card and cross it off.</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Cross off 5 boxes in a row </a:t>
            </a:r>
            <a:r>
              <a:rPr lang="en-US" sz="3200" b="1" dirty="0">
                <a:solidFill>
                  <a:srgbClr val="262B62"/>
                </a:solidFill>
                <a:latin typeface="Akzidenz Grotesk BE Bold" panose="02000503050000020004" pitchFamily="50" charset="0"/>
                <a:cs typeface="Arial" panose="020B0604020202020204" pitchFamily="34" charset="0"/>
              </a:rPr>
              <a:t>(horizontal, vertical or diagonal)</a:t>
            </a:r>
            <a:r>
              <a:rPr lang="en-US" sz="4000" b="1" dirty="0">
                <a:solidFill>
                  <a:srgbClr val="262B62"/>
                </a:solidFill>
                <a:latin typeface="Akzidenz Grotesk BE Bold" panose="02000503050000020004" pitchFamily="50" charset="0"/>
                <a:cs typeface="Arial" panose="020B0604020202020204" pitchFamily="34" charset="0"/>
              </a:rPr>
              <a:t> and yell </a:t>
            </a:r>
            <a:r>
              <a:rPr lang="en-US" sz="6000" b="1" dirty="0">
                <a:solidFill>
                  <a:srgbClr val="FF0000"/>
                </a:solidFill>
                <a:latin typeface="Akzidenz Grotesk BE Bold" panose="02000503050000020004" pitchFamily="50" charset="0"/>
                <a:cs typeface="Arial" panose="020B0604020202020204" pitchFamily="34" charset="0"/>
              </a:rPr>
              <a:t>BINGO!!!</a:t>
            </a:r>
          </a:p>
        </p:txBody>
      </p:sp>
    </p:spTree>
    <p:extLst>
      <p:ext uri="{BB962C8B-B14F-4D97-AF65-F5344CB8AC3E}">
        <p14:creationId xmlns:p14="http://schemas.microsoft.com/office/powerpoint/2010/main" val="2993276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96297" y="1362797"/>
            <a:ext cx="8132797" cy="189744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262B62"/>
                </a:solidFill>
                <a:latin typeface="Akzidenz Grotesk BE Bold" panose="02000503050000020004" pitchFamily="50" charset="0"/>
              </a:rPr>
              <a:t>How many squares are there in the three-by-three grid of squares drawn below?</a:t>
            </a:r>
            <a:endParaRPr lang="en-US" sz="4400" b="1" dirty="0">
              <a:solidFill>
                <a:srgbClr val="262B62"/>
              </a:solidFill>
              <a:latin typeface="Akzidenz Grotesk BE Bold" panose="02000503050000020004" pitchFamily="50" charset="0"/>
              <a:cs typeface="Arial" panose="020B0604020202020204" pitchFamily="34" charset="0"/>
            </a:endParaRPr>
          </a:p>
        </p:txBody>
      </p:sp>
      <p:sp>
        <p:nvSpPr>
          <p:cNvPr id="2" name="Rectangle 1">
            <a:extLst>
              <a:ext uri="{FF2B5EF4-FFF2-40B4-BE49-F238E27FC236}">
                <a16:creationId xmlns:a16="http://schemas.microsoft.com/office/drawing/2014/main" id="{CD26BF9D-D3AA-4848-940F-74EB05E33DA0}"/>
              </a:ext>
            </a:extLst>
          </p:cNvPr>
          <p:cNvSpPr/>
          <p:nvPr/>
        </p:nvSpPr>
        <p:spPr>
          <a:xfrm>
            <a:off x="3307727" y="3429000"/>
            <a:ext cx="2509935" cy="2509935"/>
          </a:xfrm>
          <a:prstGeom prst="rect">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0B967AA-8859-420D-B6CC-9493AFF7599C}"/>
              </a:ext>
            </a:extLst>
          </p:cNvPr>
          <p:cNvCxnSpPr/>
          <p:nvPr/>
        </p:nvCxnSpPr>
        <p:spPr>
          <a:xfrm>
            <a:off x="4152122" y="3428999"/>
            <a:ext cx="0" cy="2509935"/>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0C9EDC-0DCF-4405-94B2-2BA339F2A79C}"/>
              </a:ext>
            </a:extLst>
          </p:cNvPr>
          <p:cNvCxnSpPr/>
          <p:nvPr/>
        </p:nvCxnSpPr>
        <p:spPr>
          <a:xfrm>
            <a:off x="4985657" y="3428999"/>
            <a:ext cx="0" cy="2509935"/>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9D41D29-3BF1-43D6-AE92-A035BADBC0AA}"/>
              </a:ext>
            </a:extLst>
          </p:cNvPr>
          <p:cNvCxnSpPr/>
          <p:nvPr/>
        </p:nvCxnSpPr>
        <p:spPr>
          <a:xfrm>
            <a:off x="3307726" y="4273420"/>
            <a:ext cx="2509935"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A32A558-66E0-4ED0-BC56-0FB742819E01}"/>
              </a:ext>
            </a:extLst>
          </p:cNvPr>
          <p:cNvCxnSpPr/>
          <p:nvPr/>
        </p:nvCxnSpPr>
        <p:spPr>
          <a:xfrm>
            <a:off x="3317032" y="5106954"/>
            <a:ext cx="2509935"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63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14 squares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875352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Suppose </a:t>
            </a:r>
            <a:r>
              <a:rPr lang="el-GR" sz="5000" dirty="0">
                <a:solidFill>
                  <a:srgbClr val="262B62"/>
                </a:solidFill>
              </a:rPr>
              <a:t>ψ(</a:t>
            </a:r>
            <a:r>
              <a:rPr lang="en-US" sz="5000" i="1" dirty="0" err="1">
                <a:solidFill>
                  <a:srgbClr val="262B62"/>
                </a:solidFill>
                <a:latin typeface="Akzidenz Grotesk BE Bold" panose="02000503050000020004" pitchFamily="50" charset="0"/>
              </a:rPr>
              <a:t>abc</a:t>
            </a:r>
            <a:r>
              <a:rPr lang="en-US" sz="5000" dirty="0">
                <a:solidFill>
                  <a:srgbClr val="262B62"/>
                </a:solidFill>
              </a:rPr>
              <a:t>)</a:t>
            </a:r>
            <a:r>
              <a:rPr lang="en-US" sz="5000" dirty="0">
                <a:solidFill>
                  <a:srgbClr val="262B62"/>
                </a:solidFill>
                <a:latin typeface="Akzidenz Grotesk BE Bold" panose="02000503050000020004" pitchFamily="50" charset="0"/>
              </a:rPr>
              <a:t> = </a:t>
            </a:r>
            <a:r>
              <a:rPr lang="en-US" sz="5000" i="1" dirty="0" err="1">
                <a:solidFill>
                  <a:srgbClr val="262B62"/>
                </a:solidFill>
                <a:latin typeface="Akzidenz Grotesk BE Bold" panose="02000503050000020004" pitchFamily="50" charset="0"/>
              </a:rPr>
              <a:t>ab</a:t>
            </a:r>
            <a:r>
              <a:rPr lang="en-US" sz="5000" i="1" baseline="30000" dirty="0" err="1">
                <a:solidFill>
                  <a:srgbClr val="262B62"/>
                </a:solidFill>
                <a:latin typeface="Akzidenz Grotesk BE Bold" panose="02000503050000020004" pitchFamily="50" charset="0"/>
              </a:rPr>
              <a:t>c</a:t>
            </a:r>
            <a:r>
              <a:rPr lang="en-US" sz="5000" dirty="0">
                <a:solidFill>
                  <a:srgbClr val="262B62"/>
                </a:solidFill>
                <a:latin typeface="Akzidenz Grotesk BE Bold" panose="02000503050000020004" pitchFamily="50" charset="0"/>
              </a:rPr>
              <a:t>. Compute </a:t>
            </a:r>
            <a:r>
              <a:rPr lang="el-GR" sz="5000" dirty="0">
                <a:solidFill>
                  <a:srgbClr val="262B62"/>
                </a:solidFill>
              </a:rPr>
              <a:t>ψ(</a:t>
            </a:r>
            <a:r>
              <a:rPr lang="en-US" sz="5000" i="1" dirty="0">
                <a:solidFill>
                  <a:srgbClr val="262B62"/>
                </a:solidFill>
                <a:latin typeface="Akzidenz Grotesk BE Bold" panose="02000503050000020004" pitchFamily="50" charset="0"/>
              </a:rPr>
              <a:t>132</a:t>
            </a:r>
            <a:r>
              <a:rPr lang="el-GR" sz="5000" dirty="0">
                <a:solidFill>
                  <a:srgbClr val="262B62"/>
                </a:solidFill>
              </a:rPr>
              <a:t>) + ψ(</a:t>
            </a:r>
            <a:r>
              <a:rPr lang="en-US" sz="5000" i="1" dirty="0">
                <a:solidFill>
                  <a:srgbClr val="262B62"/>
                </a:solidFill>
                <a:latin typeface="Akzidenz Grotesk BE Bold" panose="02000503050000020004" pitchFamily="50" charset="0"/>
              </a:rPr>
              <a:t>321</a:t>
            </a:r>
            <a:r>
              <a:rPr lang="el-GR" sz="5000" dirty="0">
                <a:solidFill>
                  <a:srgbClr val="262B62"/>
                </a:solidFill>
              </a:rPr>
              <a:t>) + ψ(</a:t>
            </a:r>
            <a:r>
              <a:rPr lang="en-US" sz="5000" i="1" dirty="0">
                <a:solidFill>
                  <a:srgbClr val="262B62"/>
                </a:solidFill>
                <a:latin typeface="Akzidenz Grotesk BE Bold" panose="02000503050000020004" pitchFamily="50" charset="0"/>
              </a:rPr>
              <a:t>312</a:t>
            </a:r>
            <a:r>
              <a:rPr lang="el-GR" sz="5000" dirty="0">
                <a:solidFill>
                  <a:srgbClr val="262B62"/>
                </a:solidFill>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39701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18</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946217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508574"/>
            <a:ext cx="8132797" cy="145424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If 5</a:t>
            </a:r>
            <a:r>
              <a:rPr lang="en-US" sz="5000" i="1" dirty="0">
                <a:solidFill>
                  <a:srgbClr val="262B62"/>
                </a:solidFill>
                <a:latin typeface="Akzidenz Grotesk BE Bold" panose="02000503050000020004" pitchFamily="50" charset="0"/>
              </a:rPr>
              <a:t>x</a:t>
            </a:r>
            <a:r>
              <a:rPr lang="en-US" sz="5000" dirty="0">
                <a:solidFill>
                  <a:srgbClr val="262B62"/>
                </a:solidFill>
                <a:latin typeface="Akzidenz Grotesk BE Bold" panose="02000503050000020004" pitchFamily="50" charset="0"/>
              </a:rPr>
              <a:t> + 2 = 7, what is the value of 15</a:t>
            </a:r>
            <a:r>
              <a:rPr lang="en-US" sz="5000" i="1" dirty="0">
                <a:solidFill>
                  <a:srgbClr val="262B62"/>
                </a:solidFill>
                <a:latin typeface="Akzidenz Grotesk BE Bold" panose="02000503050000020004" pitchFamily="50" charset="0"/>
              </a:rPr>
              <a:t>x</a:t>
            </a:r>
            <a:r>
              <a:rPr lang="en-US" sz="5000" dirty="0">
                <a:solidFill>
                  <a:srgbClr val="262B62"/>
                </a:solidFill>
                <a:latin typeface="Akzidenz Grotesk BE Bold" panose="02000503050000020004" pitchFamily="50" charset="0"/>
              </a:rPr>
              <a:t> + 6?</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15792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818658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43254"/>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Peng Chu and Li Juan are each saving to buy the same two CDs. Peng Chu is lacking $22 and Li Juan is lacking $3. When they combine their money, they still do not have enough to buy the two CDs. What is the greatest number of whole dollars the two CDs could cost?</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797662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$24</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755079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coordinates of </a:t>
            </a:r>
            <a:r>
              <a:rPr lang="en-US" sz="5000" i="1" dirty="0">
                <a:solidFill>
                  <a:srgbClr val="262B62"/>
                </a:solidFill>
                <a:latin typeface="Akzidenz Grotesk BE Bold" panose="02000503050000020004" pitchFamily="50" charset="0"/>
              </a:rPr>
              <a:t>A</a:t>
            </a:r>
            <a:r>
              <a:rPr lang="en-US" sz="5000" dirty="0">
                <a:solidFill>
                  <a:srgbClr val="262B62"/>
                </a:solidFill>
                <a:latin typeface="Akzidenz Grotesk BE Bold" panose="02000503050000020004" pitchFamily="50" charset="0"/>
              </a:rPr>
              <a:t> and </a:t>
            </a:r>
            <a:r>
              <a:rPr lang="en-US" sz="5000" i="1" dirty="0">
                <a:solidFill>
                  <a:srgbClr val="262B62"/>
                </a:solidFill>
                <a:latin typeface="Akzidenz Grotesk BE Bold" panose="02000503050000020004" pitchFamily="50" charset="0"/>
              </a:rPr>
              <a:t>B</a:t>
            </a:r>
            <a:r>
              <a:rPr lang="en-US" sz="5000" dirty="0">
                <a:solidFill>
                  <a:srgbClr val="262B62"/>
                </a:solidFill>
                <a:latin typeface="Akzidenz Grotesk BE Bold" panose="02000503050000020004" pitchFamily="50" charset="0"/>
              </a:rPr>
              <a:t> on a number line are −7 and 2, respectively. What is the length of segment </a:t>
            </a:r>
            <a:r>
              <a:rPr lang="en-US" sz="5000" i="1" dirty="0">
                <a:solidFill>
                  <a:srgbClr val="262B62"/>
                </a:solidFill>
                <a:latin typeface="Akzidenz Grotesk BE Bold" panose="02000503050000020004" pitchFamily="50" charset="0"/>
              </a:rPr>
              <a:t>AB</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583616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9 units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89039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147880"/>
            <a:ext cx="8132797" cy="256224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solidFill>
                  <a:srgbClr val="262B62"/>
                </a:solidFill>
                <a:latin typeface="Akzidenz Grotesk BE Bold" panose="02000503050000020004" pitchFamily="50" charset="0"/>
                <a:cs typeface="Arial" panose="020B0604020202020204" pitchFamily="34" charset="0"/>
              </a:rPr>
              <a:t>Go ahead and cross out the </a:t>
            </a:r>
            <a:r>
              <a:rPr lang="en-US" sz="6000" b="1" dirty="0">
                <a:solidFill>
                  <a:srgbClr val="FF0000"/>
                </a:solidFill>
                <a:latin typeface="Akzidenz Grotesk BE Bold" panose="02000503050000020004" pitchFamily="50" charset="0"/>
                <a:cs typeface="Arial" panose="020B0604020202020204" pitchFamily="34" charset="0"/>
              </a:rPr>
              <a:t>FREE</a:t>
            </a:r>
            <a:r>
              <a:rPr lang="en-US" sz="6000" b="1" dirty="0">
                <a:solidFill>
                  <a:srgbClr val="262B62"/>
                </a:solidFill>
                <a:latin typeface="Akzidenz Grotesk BE Bold" panose="02000503050000020004" pitchFamily="50" charset="0"/>
                <a:cs typeface="Arial" panose="020B0604020202020204" pitchFamily="34" charset="0"/>
              </a:rPr>
              <a:t> space and let’s begin…</a:t>
            </a:r>
          </a:p>
        </p:txBody>
      </p:sp>
    </p:spTree>
    <p:extLst>
      <p:ext uri="{BB962C8B-B14F-4D97-AF65-F5344CB8AC3E}">
        <p14:creationId xmlns:p14="http://schemas.microsoft.com/office/powerpoint/2010/main" val="3355714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49408"/>
            <a:ext cx="8132797" cy="443198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Marie likes to jump up steps. She can jump up one step at a time, two steps at a time, or a combination of both. How many different ways can she jump up a set of five steps? </a:t>
            </a:r>
            <a:endParaRPr lang="en-US" sz="4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268854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8 ways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612612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55794"/>
            <a:ext cx="8132797" cy="339323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The trapezoid below has bases 8 and 14. Its height is 60% of the average of the two bases. Find the area of the shaded region, rounded to the nearest whole number.</a:t>
            </a:r>
            <a:endParaRPr lang="en-US" sz="4000" b="1" dirty="0">
              <a:solidFill>
                <a:srgbClr val="262B62"/>
              </a:solidFill>
              <a:latin typeface="Akzidenz Grotesk BE Bold" panose="02000503050000020004" pitchFamily="50" charset="0"/>
              <a:cs typeface="Arial" panose="020B0604020202020204" pitchFamily="34" charset="0"/>
            </a:endParaRPr>
          </a:p>
        </p:txBody>
      </p:sp>
      <p:pic>
        <p:nvPicPr>
          <p:cNvPr id="3" name="Picture 2" descr="A picture containing table&#10;&#10;Description automatically generated">
            <a:extLst>
              <a:ext uri="{FF2B5EF4-FFF2-40B4-BE49-F238E27FC236}">
                <a16:creationId xmlns:a16="http://schemas.microsoft.com/office/drawing/2014/main" id="{5070FAF2-39F8-4954-B3C2-C753BAD79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203" y="4749031"/>
            <a:ext cx="3029593" cy="1545295"/>
          </a:xfrm>
          <a:prstGeom prst="rect">
            <a:avLst/>
          </a:prstGeom>
        </p:spPr>
      </p:pic>
    </p:spTree>
    <p:extLst>
      <p:ext uri="{BB962C8B-B14F-4D97-AF65-F5344CB8AC3E}">
        <p14:creationId xmlns:p14="http://schemas.microsoft.com/office/powerpoint/2010/main" val="3098264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20 square units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154071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890243" y="1429866"/>
            <a:ext cx="7363513"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common fractions strictly between 0 and 1 have a denominator of at most 6 when written in lowest terms?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111380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a:solidFill>
                  <a:srgbClr val="EF3125"/>
                </a:solidFill>
                <a:latin typeface="Akzidenz Grotesk BE Bold" panose="02000503050000020004" pitchFamily="50" charset="0"/>
                <a:cs typeface="Arial" panose="020B0604020202020204" pitchFamily="34" charset="0"/>
              </a:rPr>
              <a:t>11 fractions</a:t>
            </a:r>
            <a:r>
              <a:rPr lang="en-US" sz="5000" b="1">
                <a:solidFill>
                  <a:srgbClr val="262B62"/>
                </a:solidFill>
                <a:latin typeface="Akzidenz Grotesk BE Bold" panose="02000503050000020004" pitchFamily="50" charset="0"/>
                <a:cs typeface="Arial" panose="020B0604020202020204" pitchFamily="34" charset="0"/>
              </a:rPr>
              <a:t>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364513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1728333" y="3038989"/>
            <a:ext cx="5687333" cy="78002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Evaluate √(3! · 4!).</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331266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227448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701878"/>
            <a:ext cx="8132797" cy="145424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If 8/14 = 4/</a:t>
            </a:r>
            <a:r>
              <a:rPr lang="en-US" sz="5000" i="1" dirty="0">
                <a:solidFill>
                  <a:srgbClr val="262B62"/>
                </a:solidFill>
                <a:latin typeface="Akzidenz Grotesk BE Bold" panose="02000503050000020004" pitchFamily="50" charset="0"/>
              </a:rPr>
              <a:t>d</a:t>
            </a:r>
            <a:r>
              <a:rPr lang="en-US" sz="5000" dirty="0">
                <a:solidFill>
                  <a:srgbClr val="262B62"/>
                </a:solidFill>
                <a:latin typeface="Akzidenz Grotesk BE Bold" panose="02000503050000020004" pitchFamily="50" charset="0"/>
              </a:rPr>
              <a:t> , what is the value of </a:t>
            </a:r>
            <a:r>
              <a:rPr lang="en-US" sz="5000" i="1" dirty="0">
                <a:solidFill>
                  <a:srgbClr val="262B62"/>
                </a:solidFill>
                <a:latin typeface="Akzidenz Grotesk BE Bold" panose="02000503050000020004" pitchFamily="50" charset="0"/>
              </a:rPr>
              <a:t>d</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847591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7</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03373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If </a:t>
            </a:r>
            <a:r>
              <a:rPr lang="en-US" sz="5000" i="1" dirty="0">
                <a:solidFill>
                  <a:srgbClr val="262B62"/>
                </a:solidFill>
                <a:latin typeface="Akzidenz Grotesk BE Bold" panose="02000503050000020004" pitchFamily="50" charset="0"/>
              </a:rPr>
              <a:t>a</a:t>
            </a:r>
            <a:r>
              <a:rPr lang="en-US" sz="5000" dirty="0">
                <a:solidFill>
                  <a:srgbClr val="262B62"/>
                </a:solidFill>
                <a:latin typeface="Akzidenz Grotesk BE Bold" panose="02000503050000020004" pitchFamily="50" charset="0"/>
              </a:rPr>
              <a:t> # </a:t>
            </a:r>
            <a:r>
              <a:rPr lang="en-US" sz="5000" i="1" dirty="0">
                <a:solidFill>
                  <a:srgbClr val="262B62"/>
                </a:solidFill>
                <a:latin typeface="Akzidenz Grotesk BE Bold" panose="02000503050000020004" pitchFamily="50" charset="0"/>
              </a:rPr>
              <a:t>b</a:t>
            </a:r>
            <a:r>
              <a:rPr lang="en-US" sz="5000" dirty="0">
                <a:solidFill>
                  <a:srgbClr val="262B62"/>
                </a:solidFill>
                <a:latin typeface="Akzidenz Grotesk BE Bold" panose="02000503050000020004" pitchFamily="50" charset="0"/>
              </a:rPr>
              <a:t> = </a:t>
            </a:r>
            <a:r>
              <a:rPr lang="en-US" sz="5000" i="1" dirty="0">
                <a:solidFill>
                  <a:srgbClr val="262B62"/>
                </a:solidFill>
                <a:latin typeface="Akzidenz Grotesk BE Bold" panose="02000503050000020004" pitchFamily="50" charset="0"/>
              </a:rPr>
              <a:t>a</a:t>
            </a:r>
            <a:r>
              <a:rPr lang="en-US" sz="5000" dirty="0">
                <a:solidFill>
                  <a:srgbClr val="262B62"/>
                </a:solidFill>
                <a:latin typeface="Akzidenz Grotesk BE Bold" panose="02000503050000020004" pitchFamily="50" charset="0"/>
              </a:rPr>
              <a:t> + 2</a:t>
            </a:r>
            <a:r>
              <a:rPr lang="en-US" sz="5000" i="1" dirty="0">
                <a:solidFill>
                  <a:srgbClr val="262B62"/>
                </a:solidFill>
                <a:latin typeface="Akzidenz Grotesk BE Bold" panose="02000503050000020004" pitchFamily="50" charset="0"/>
              </a:rPr>
              <a:t>b</a:t>
            </a:r>
            <a:r>
              <a:rPr lang="en-US" sz="5000" dirty="0">
                <a:solidFill>
                  <a:srgbClr val="262B62"/>
                </a:solidFill>
                <a:latin typeface="Akzidenz Grotesk BE Bold" panose="02000503050000020004" pitchFamily="50" charset="0"/>
              </a:rPr>
              <a:t> for integers </a:t>
            </a:r>
            <a:r>
              <a:rPr lang="en-US" sz="5000" i="1" dirty="0">
                <a:solidFill>
                  <a:srgbClr val="262B62"/>
                </a:solidFill>
                <a:latin typeface="Akzidenz Grotesk BE Bold" panose="02000503050000020004" pitchFamily="50" charset="0"/>
              </a:rPr>
              <a:t>a</a:t>
            </a:r>
            <a:r>
              <a:rPr lang="en-US" sz="5000" dirty="0">
                <a:solidFill>
                  <a:srgbClr val="262B62"/>
                </a:solidFill>
                <a:latin typeface="Akzidenz Grotesk BE Bold" panose="02000503050000020004" pitchFamily="50" charset="0"/>
              </a:rPr>
              <a:t> and </a:t>
            </a:r>
            <a:r>
              <a:rPr lang="en-US" sz="5000" i="1" dirty="0">
                <a:solidFill>
                  <a:srgbClr val="262B62"/>
                </a:solidFill>
                <a:latin typeface="Akzidenz Grotesk BE Bold" panose="02000503050000020004" pitchFamily="50" charset="0"/>
              </a:rPr>
              <a:t>b</a:t>
            </a:r>
            <a:r>
              <a:rPr lang="en-US" sz="5000" dirty="0">
                <a:solidFill>
                  <a:srgbClr val="262B62"/>
                </a:solidFill>
                <a:latin typeface="Akzidenz Grotesk BE Bold" panose="02000503050000020004" pitchFamily="50" charset="0"/>
              </a:rPr>
              <a:t>, what is the value of 3 # 4?</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253400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781328" y="1246302"/>
            <a:ext cx="7581344" cy="462947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Each of the four digits 1, 2, 3 and 4 is used exactly once to fill in the four blanks in the expression below, and then the expression is simplified to a single value. How many different values are possible?</a:t>
            </a:r>
          </a:p>
          <a:p>
            <a:r>
              <a:rPr lang="en-US" sz="4000" b="1" dirty="0">
                <a:solidFill>
                  <a:srgbClr val="262B62"/>
                </a:solidFill>
                <a:latin typeface="Akzidenz Grotesk BE Bold" panose="02000503050000020004" pitchFamily="50" charset="0"/>
                <a:cs typeface="Arial" panose="020B0604020202020204" pitchFamily="34" charset="0"/>
              </a:rPr>
              <a:t>__ + __ + __ </a:t>
            </a:r>
            <a:r>
              <a:rPr lang="en-US" sz="4000" dirty="0">
                <a:solidFill>
                  <a:srgbClr val="262B62"/>
                </a:solidFill>
                <a:latin typeface="Akzidenz Grotesk BE Bold" panose="02000503050000020004" pitchFamily="50" charset="0"/>
              </a:rPr>
              <a:t>–</a:t>
            </a:r>
            <a:r>
              <a:rPr lang="en-US" sz="4000" b="1" dirty="0">
                <a:solidFill>
                  <a:srgbClr val="262B62"/>
                </a:solidFill>
                <a:latin typeface="Akzidenz Grotesk BE Bold" panose="02000503050000020004" pitchFamily="50" charset="0"/>
                <a:cs typeface="Arial" panose="020B0604020202020204" pitchFamily="34" charset="0"/>
              </a:rPr>
              <a:t> __</a:t>
            </a:r>
          </a:p>
        </p:txBody>
      </p:sp>
    </p:spTree>
    <p:extLst>
      <p:ext uri="{BB962C8B-B14F-4D97-AF65-F5344CB8AC3E}">
        <p14:creationId xmlns:p14="http://schemas.microsoft.com/office/powerpoint/2010/main" val="2087270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4 values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311223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axes of symmetry does a regular hexagon have?</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941371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6 axes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814576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In how many ways can U.S. coins be combined to total 26 cents?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2399116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13 ways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838618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19551" y="1281592"/>
            <a:ext cx="7304898"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dirty="0">
                <a:solidFill>
                  <a:srgbClr val="262B62"/>
                </a:solidFill>
                <a:latin typeface="Akzidenz Grotesk BE Bold" panose="02000503050000020004" pitchFamily="50" charset="0"/>
              </a:rPr>
              <a:t>If two figures can be made to look the same by rotations or reflections, they are not considered unique. How many unique two-dimensional figures can be formed by fitting four congruent squares together so that adjacent squares share an entire edge? (Squares may not overlap.)</a:t>
            </a:r>
            <a:endParaRPr lang="en-US" sz="3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251074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5 figures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57912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663542" y="1373883"/>
            <a:ext cx="7678025" cy="317163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rgbClr val="262B62"/>
                </a:solidFill>
                <a:latin typeface="Akzidenz Grotesk BE Bold" panose="02000503050000020004" pitchFamily="50" charset="0"/>
              </a:rPr>
              <a:t>An ice cube tray is in the form of a 2 by 8 rectangle, as shown. In how many different ways can you remove half of the ice cubes in a full tray such that none of the ice cubes remaining in the tray are next to each other horizontally or vertically?</a:t>
            </a:r>
            <a:endParaRPr lang="en-US" sz="3200" b="1" dirty="0">
              <a:solidFill>
                <a:srgbClr val="262B62"/>
              </a:solidFill>
              <a:latin typeface="Akzidenz Grotesk BE Bold" panose="02000503050000020004" pitchFamily="50" charset="0"/>
              <a:cs typeface="Arial" panose="020B0604020202020204" pitchFamily="34" charset="0"/>
            </a:endParaRPr>
          </a:p>
        </p:txBody>
      </p:sp>
      <p:sp>
        <p:nvSpPr>
          <p:cNvPr id="2" name="Rectangle 1">
            <a:extLst>
              <a:ext uri="{FF2B5EF4-FFF2-40B4-BE49-F238E27FC236}">
                <a16:creationId xmlns:a16="http://schemas.microsoft.com/office/drawing/2014/main" id="{DFA608C9-EDA2-403E-8443-3D0F80A17EB8}"/>
              </a:ext>
            </a:extLst>
          </p:cNvPr>
          <p:cNvSpPr/>
          <p:nvPr/>
        </p:nvSpPr>
        <p:spPr>
          <a:xfrm>
            <a:off x="2099388" y="4823927"/>
            <a:ext cx="4954555" cy="1184987"/>
          </a:xfrm>
          <a:prstGeom prst="rect">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B54B138-D9C6-46B8-9541-8F17EB14A939}"/>
              </a:ext>
            </a:extLst>
          </p:cNvPr>
          <p:cNvCxnSpPr>
            <a:stCxn id="2" idx="0"/>
            <a:endCxn id="2" idx="2"/>
          </p:cNvCxnSpPr>
          <p:nvPr/>
        </p:nvCxnSpPr>
        <p:spPr>
          <a:xfrm>
            <a:off x="4576666" y="4823927"/>
            <a:ext cx="0" cy="1184987"/>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8609F55-834F-4829-B6F9-D2F8DB522370}"/>
              </a:ext>
            </a:extLst>
          </p:cNvPr>
          <p:cNvCxnSpPr>
            <a:stCxn id="2" idx="1"/>
            <a:endCxn id="2" idx="3"/>
          </p:cNvCxnSpPr>
          <p:nvPr/>
        </p:nvCxnSpPr>
        <p:spPr>
          <a:xfrm>
            <a:off x="2099388" y="5416421"/>
            <a:ext cx="4954555"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44B280-EC2C-40A2-95FF-0640BA855C1B}"/>
              </a:ext>
            </a:extLst>
          </p:cNvPr>
          <p:cNvCxnSpPr/>
          <p:nvPr/>
        </p:nvCxnSpPr>
        <p:spPr>
          <a:xfrm>
            <a:off x="3320143" y="4823927"/>
            <a:ext cx="0" cy="1184987"/>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49089A-7217-4296-8C5F-E0179EF3F552}"/>
              </a:ext>
            </a:extLst>
          </p:cNvPr>
          <p:cNvCxnSpPr/>
          <p:nvPr/>
        </p:nvCxnSpPr>
        <p:spPr>
          <a:xfrm>
            <a:off x="2707434" y="4823927"/>
            <a:ext cx="0" cy="1184987"/>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63E828-94E4-4DBD-B681-0B430D12D7C9}"/>
              </a:ext>
            </a:extLst>
          </p:cNvPr>
          <p:cNvCxnSpPr/>
          <p:nvPr/>
        </p:nvCxnSpPr>
        <p:spPr>
          <a:xfrm>
            <a:off x="3945295" y="4823927"/>
            <a:ext cx="0" cy="1184987"/>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9F4B5F-6862-4263-8116-84AF22651C49}"/>
              </a:ext>
            </a:extLst>
          </p:cNvPr>
          <p:cNvCxnSpPr/>
          <p:nvPr/>
        </p:nvCxnSpPr>
        <p:spPr>
          <a:xfrm>
            <a:off x="6467670" y="4823927"/>
            <a:ext cx="0" cy="1184987"/>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9291EB-6FB5-4729-9E78-28AD2FC6D905}"/>
              </a:ext>
            </a:extLst>
          </p:cNvPr>
          <p:cNvCxnSpPr/>
          <p:nvPr/>
        </p:nvCxnSpPr>
        <p:spPr>
          <a:xfrm>
            <a:off x="5854960" y="4823927"/>
            <a:ext cx="0" cy="1184987"/>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0219B5-3B38-4329-8E7A-805C4A266466}"/>
              </a:ext>
            </a:extLst>
          </p:cNvPr>
          <p:cNvCxnSpPr/>
          <p:nvPr/>
        </p:nvCxnSpPr>
        <p:spPr>
          <a:xfrm>
            <a:off x="5214258" y="4823927"/>
            <a:ext cx="0" cy="1184987"/>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586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 ways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64172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11</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1963484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81304" y="1392544"/>
            <a:ext cx="4438566" cy="48059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800" dirty="0">
                <a:solidFill>
                  <a:srgbClr val="262B62"/>
                </a:solidFill>
                <a:latin typeface="Akzidenz Grotesk BE Bold" panose="02000503050000020004" pitchFamily="50" charset="0"/>
              </a:rPr>
              <a:t>All triangles in the diagram are equilateral. What percent, rounded to the nearest whole percent, of the area of triangle </a:t>
            </a:r>
            <a:r>
              <a:rPr lang="en-US" sz="3800" i="1" dirty="0">
                <a:solidFill>
                  <a:srgbClr val="262B62"/>
                </a:solidFill>
                <a:latin typeface="Akzidenz Grotesk BE Bold" panose="02000503050000020004" pitchFamily="50" charset="0"/>
              </a:rPr>
              <a:t>ABC</a:t>
            </a:r>
            <a:r>
              <a:rPr lang="en-US" sz="3800" dirty="0">
                <a:solidFill>
                  <a:srgbClr val="262B62"/>
                </a:solidFill>
                <a:latin typeface="Akzidenz Grotesk BE Bold" panose="02000503050000020004" pitchFamily="50" charset="0"/>
              </a:rPr>
              <a:t> is shaded?</a:t>
            </a:r>
            <a:endParaRPr lang="en-US" sz="3800" b="1" dirty="0">
              <a:solidFill>
                <a:srgbClr val="262B62"/>
              </a:solidFill>
              <a:latin typeface="Akzidenz Grotesk BE Bold" panose="02000503050000020004" pitchFamily="50" charset="0"/>
              <a:cs typeface="Arial" panose="020B0604020202020204" pitchFamily="34" charset="0"/>
            </a:endParaRPr>
          </a:p>
        </p:txBody>
      </p:sp>
      <p:sp>
        <p:nvSpPr>
          <p:cNvPr id="3" name="Isosceles Triangle 2">
            <a:extLst>
              <a:ext uri="{FF2B5EF4-FFF2-40B4-BE49-F238E27FC236}">
                <a16:creationId xmlns:a16="http://schemas.microsoft.com/office/drawing/2014/main" id="{B72FADB5-5C44-438B-B936-46E9764B9E16}"/>
              </a:ext>
            </a:extLst>
          </p:cNvPr>
          <p:cNvSpPr/>
          <p:nvPr/>
        </p:nvSpPr>
        <p:spPr>
          <a:xfrm>
            <a:off x="5337110" y="2052737"/>
            <a:ext cx="3550110" cy="3060440"/>
          </a:xfrm>
          <a:prstGeom prst="triangle">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F7A01C2B-70BC-4EDC-A5E5-05CD4BE940EA}"/>
              </a:ext>
            </a:extLst>
          </p:cNvPr>
          <p:cNvSpPr/>
          <p:nvPr/>
        </p:nvSpPr>
        <p:spPr>
          <a:xfrm>
            <a:off x="6665789" y="3596951"/>
            <a:ext cx="871483" cy="751279"/>
          </a:xfrm>
          <a:prstGeom prst="triangle">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40253B2-1BF0-4F6C-8D4F-88C329F2D4EB}"/>
              </a:ext>
            </a:extLst>
          </p:cNvPr>
          <p:cNvSpPr/>
          <p:nvPr/>
        </p:nvSpPr>
        <p:spPr>
          <a:xfrm rot="10800000">
            <a:off x="6229117" y="3587620"/>
            <a:ext cx="871482" cy="751278"/>
          </a:xfrm>
          <a:prstGeom prst="triangle">
            <a:avLst/>
          </a:prstGeom>
          <a:solidFill>
            <a:srgbClr val="262B62"/>
          </a:solid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7DF7AE67-56DA-4F1C-AE09-B68CD1CBA9B7}"/>
              </a:ext>
            </a:extLst>
          </p:cNvPr>
          <p:cNvSpPr/>
          <p:nvPr/>
        </p:nvSpPr>
        <p:spPr>
          <a:xfrm rot="10800000">
            <a:off x="7117762" y="3585931"/>
            <a:ext cx="871482" cy="751278"/>
          </a:xfrm>
          <a:prstGeom prst="triangle">
            <a:avLst/>
          </a:prstGeom>
          <a:solidFill>
            <a:srgbClr val="262B62"/>
          </a:solid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A1F7FDD-EBDA-401F-A002-F7F4BE4B18B2}"/>
              </a:ext>
            </a:extLst>
          </p:cNvPr>
          <p:cNvSpPr/>
          <p:nvPr/>
        </p:nvSpPr>
        <p:spPr>
          <a:xfrm rot="10800000">
            <a:off x="6672689" y="4338899"/>
            <a:ext cx="871482" cy="751278"/>
          </a:xfrm>
          <a:prstGeom prst="triangle">
            <a:avLst/>
          </a:prstGeom>
          <a:solidFill>
            <a:srgbClr val="262B62"/>
          </a:solid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2DCBCB-D709-4ED5-9709-4D489CC20251}"/>
              </a:ext>
            </a:extLst>
          </p:cNvPr>
          <p:cNvSpPr txBox="1"/>
          <p:nvPr/>
        </p:nvSpPr>
        <p:spPr>
          <a:xfrm>
            <a:off x="6932646" y="1688840"/>
            <a:ext cx="34523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C</a:t>
            </a:r>
          </a:p>
        </p:txBody>
      </p:sp>
      <p:sp>
        <p:nvSpPr>
          <p:cNvPr id="12" name="TextBox 11">
            <a:extLst>
              <a:ext uri="{FF2B5EF4-FFF2-40B4-BE49-F238E27FC236}">
                <a16:creationId xmlns:a16="http://schemas.microsoft.com/office/drawing/2014/main" id="{76CEB26E-031F-4AED-80E5-492310DB372B}"/>
              </a:ext>
            </a:extLst>
          </p:cNvPr>
          <p:cNvSpPr txBox="1"/>
          <p:nvPr/>
        </p:nvSpPr>
        <p:spPr>
          <a:xfrm>
            <a:off x="4925167" y="4928511"/>
            <a:ext cx="34523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A</a:t>
            </a:r>
          </a:p>
        </p:txBody>
      </p:sp>
      <p:sp>
        <p:nvSpPr>
          <p:cNvPr id="13" name="TextBox 12">
            <a:extLst>
              <a:ext uri="{FF2B5EF4-FFF2-40B4-BE49-F238E27FC236}">
                <a16:creationId xmlns:a16="http://schemas.microsoft.com/office/drawing/2014/main" id="{98A61719-5553-4765-8220-256F077470AE}"/>
              </a:ext>
            </a:extLst>
          </p:cNvPr>
          <p:cNvSpPr txBox="1"/>
          <p:nvPr/>
        </p:nvSpPr>
        <p:spPr>
          <a:xfrm>
            <a:off x="8764524" y="4559179"/>
            <a:ext cx="34523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B</a:t>
            </a:r>
          </a:p>
        </p:txBody>
      </p:sp>
      <p:sp>
        <p:nvSpPr>
          <p:cNvPr id="14" name="TextBox 13">
            <a:extLst>
              <a:ext uri="{FF2B5EF4-FFF2-40B4-BE49-F238E27FC236}">
                <a16:creationId xmlns:a16="http://schemas.microsoft.com/office/drawing/2014/main" id="{8D31201F-BB1D-4FF4-8A53-A5FA51505B7D}"/>
              </a:ext>
            </a:extLst>
          </p:cNvPr>
          <p:cNvSpPr txBox="1"/>
          <p:nvPr/>
        </p:nvSpPr>
        <p:spPr>
          <a:xfrm>
            <a:off x="6927983" y="5169160"/>
            <a:ext cx="34523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E</a:t>
            </a:r>
          </a:p>
        </p:txBody>
      </p:sp>
      <p:sp>
        <p:nvSpPr>
          <p:cNvPr id="15" name="TextBox 14">
            <a:extLst>
              <a:ext uri="{FF2B5EF4-FFF2-40B4-BE49-F238E27FC236}">
                <a16:creationId xmlns:a16="http://schemas.microsoft.com/office/drawing/2014/main" id="{D092E20B-695A-4AD4-8535-5CC0D2C091A0}"/>
              </a:ext>
            </a:extLst>
          </p:cNvPr>
          <p:cNvSpPr txBox="1"/>
          <p:nvPr/>
        </p:nvSpPr>
        <p:spPr>
          <a:xfrm>
            <a:off x="5767813" y="3323646"/>
            <a:ext cx="34523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D</a:t>
            </a:r>
          </a:p>
        </p:txBody>
      </p:sp>
      <p:sp>
        <p:nvSpPr>
          <p:cNvPr id="16" name="TextBox 15">
            <a:extLst>
              <a:ext uri="{FF2B5EF4-FFF2-40B4-BE49-F238E27FC236}">
                <a16:creationId xmlns:a16="http://schemas.microsoft.com/office/drawing/2014/main" id="{F8315026-A0AE-4434-9A6C-4FEB3A588073}"/>
              </a:ext>
            </a:extLst>
          </p:cNvPr>
          <p:cNvSpPr txBox="1"/>
          <p:nvPr/>
        </p:nvSpPr>
        <p:spPr>
          <a:xfrm>
            <a:off x="8039630" y="3323646"/>
            <a:ext cx="34523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F</a:t>
            </a:r>
          </a:p>
        </p:txBody>
      </p:sp>
      <p:sp>
        <p:nvSpPr>
          <p:cNvPr id="17" name="TextBox 16">
            <a:extLst>
              <a:ext uri="{FF2B5EF4-FFF2-40B4-BE49-F238E27FC236}">
                <a16:creationId xmlns:a16="http://schemas.microsoft.com/office/drawing/2014/main" id="{66714DA2-AB6F-4F99-ADD5-FA92E957A0A9}"/>
              </a:ext>
            </a:extLst>
          </p:cNvPr>
          <p:cNvSpPr txBox="1"/>
          <p:nvPr/>
        </p:nvSpPr>
        <p:spPr>
          <a:xfrm>
            <a:off x="6350050" y="4245835"/>
            <a:ext cx="34523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I</a:t>
            </a:r>
          </a:p>
        </p:txBody>
      </p:sp>
      <p:sp>
        <p:nvSpPr>
          <p:cNvPr id="18" name="TextBox 17">
            <a:extLst>
              <a:ext uri="{FF2B5EF4-FFF2-40B4-BE49-F238E27FC236}">
                <a16:creationId xmlns:a16="http://schemas.microsoft.com/office/drawing/2014/main" id="{96977395-BD95-4C3C-9750-0E42E209ACB9}"/>
              </a:ext>
            </a:extLst>
          </p:cNvPr>
          <p:cNvSpPr txBox="1"/>
          <p:nvPr/>
        </p:nvSpPr>
        <p:spPr>
          <a:xfrm>
            <a:off x="7523647" y="4309221"/>
            <a:ext cx="34523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H</a:t>
            </a:r>
          </a:p>
        </p:txBody>
      </p:sp>
      <p:sp>
        <p:nvSpPr>
          <p:cNvPr id="19" name="TextBox 18">
            <a:extLst>
              <a:ext uri="{FF2B5EF4-FFF2-40B4-BE49-F238E27FC236}">
                <a16:creationId xmlns:a16="http://schemas.microsoft.com/office/drawing/2014/main" id="{C89C1023-CF26-4800-8050-F4359D3F71E0}"/>
              </a:ext>
            </a:extLst>
          </p:cNvPr>
          <p:cNvSpPr txBox="1"/>
          <p:nvPr/>
        </p:nvSpPr>
        <p:spPr>
          <a:xfrm>
            <a:off x="6936381" y="3171636"/>
            <a:ext cx="34523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G</a:t>
            </a:r>
          </a:p>
        </p:txBody>
      </p:sp>
    </p:spTree>
    <p:extLst>
      <p:ext uri="{BB962C8B-B14F-4D97-AF65-F5344CB8AC3E}">
        <p14:creationId xmlns:p14="http://schemas.microsoft.com/office/powerpoint/2010/main" val="924245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19%</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195739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If </a:t>
            </a:r>
            <a:r>
              <a:rPr lang="en-US" sz="5000" i="1" dirty="0">
                <a:solidFill>
                  <a:srgbClr val="262B62"/>
                </a:solidFill>
                <a:latin typeface="Akzidenz Grotesk BE Bold" panose="02000503050000020004" pitchFamily="50" charset="0"/>
              </a:rPr>
              <a:t>x</a:t>
            </a:r>
            <a:r>
              <a:rPr lang="en-US" sz="5000" dirty="0">
                <a:solidFill>
                  <a:srgbClr val="262B62"/>
                </a:solidFill>
                <a:latin typeface="Akzidenz Grotesk BE Bold" panose="02000503050000020004" pitchFamily="50" charset="0"/>
              </a:rPr>
              <a:t>/9 &lt; 2/5 and </a:t>
            </a:r>
            <a:r>
              <a:rPr lang="en-US" sz="5000" i="1" dirty="0">
                <a:solidFill>
                  <a:srgbClr val="262B62"/>
                </a:solidFill>
                <a:latin typeface="Akzidenz Grotesk BE Bold" panose="02000503050000020004" pitchFamily="50" charset="0"/>
              </a:rPr>
              <a:t>x</a:t>
            </a:r>
            <a:r>
              <a:rPr lang="en-US" sz="5000" dirty="0">
                <a:solidFill>
                  <a:srgbClr val="262B62"/>
                </a:solidFill>
                <a:latin typeface="Akzidenz Grotesk BE Bold" panose="02000503050000020004" pitchFamily="50" charset="0"/>
              </a:rPr>
              <a:t> is a positive integer, how many distinct values are possible for </a:t>
            </a:r>
            <a:r>
              <a:rPr lang="en-US" sz="5000" i="1" dirty="0">
                <a:solidFill>
                  <a:srgbClr val="262B62"/>
                </a:solidFill>
                <a:latin typeface="Akzidenz Grotesk BE Bold" panose="02000503050000020004" pitchFamily="50" charset="0"/>
              </a:rPr>
              <a:t>x</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764496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3 values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1255372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81353" y="2346492"/>
            <a:ext cx="7181294" cy="216501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On a number line, what is the nearest integer to </a:t>
            </a:r>
            <a:r>
              <a:rPr lang="en-US" sz="5000" dirty="0">
                <a:solidFill>
                  <a:srgbClr val="262B62"/>
                </a:solidFill>
              </a:rPr>
              <a:t>π</a:t>
            </a:r>
            <a:r>
              <a:rPr lang="en-US" sz="5000" baseline="30000" dirty="0">
                <a:solidFill>
                  <a:srgbClr val="262B62"/>
                </a:solidFill>
                <a:latin typeface="Akzidenz Grotesk BE Bold" panose="02000503050000020004" pitchFamily="50" charset="0"/>
              </a:rPr>
              <a:t>2</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7136083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10</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91530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 whole number,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is chosen so that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/3 is strictly between 7.5 and 8. What is the value of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781088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3894083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180975" y="1235728"/>
            <a:ext cx="8757751" cy="2977738"/>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solidFill>
                  <a:srgbClr val="262B62"/>
                </a:solidFill>
                <a:latin typeface="Akzidenz Grotesk BE Bold" panose="02000503050000020004" pitchFamily="50" charset="0"/>
              </a:rPr>
              <a:t>Renaissance </a:t>
            </a:r>
            <a:r>
              <a:rPr lang="en-US" sz="3000" dirty="0" err="1">
                <a:solidFill>
                  <a:srgbClr val="262B62"/>
                </a:solidFill>
                <a:latin typeface="Akzidenz Grotesk BE Bold" panose="02000503050000020004" pitchFamily="50" charset="0"/>
              </a:rPr>
              <a:t>faires</a:t>
            </a:r>
            <a:r>
              <a:rPr lang="en-US" sz="3000" dirty="0">
                <a:solidFill>
                  <a:srgbClr val="262B62"/>
                </a:solidFill>
                <a:latin typeface="Akzidenz Grotesk BE Bold" panose="02000503050000020004" pitchFamily="50" charset="0"/>
              </a:rPr>
              <a:t> are festivals where participants dress, talk and act as if they are living in the 1500s. The graph shows the number of days various </a:t>
            </a:r>
            <a:r>
              <a:rPr lang="en-US" sz="3000" dirty="0" err="1">
                <a:solidFill>
                  <a:srgbClr val="262B62"/>
                </a:solidFill>
                <a:latin typeface="Akzidenz Grotesk BE Bold" panose="02000503050000020004" pitchFamily="50" charset="0"/>
              </a:rPr>
              <a:t>faires</a:t>
            </a:r>
            <a:r>
              <a:rPr lang="en-US" sz="3000" dirty="0">
                <a:solidFill>
                  <a:srgbClr val="262B62"/>
                </a:solidFill>
                <a:latin typeface="Akzidenz Grotesk BE Bold" panose="02000503050000020004" pitchFamily="50" charset="0"/>
              </a:rPr>
              <a:t> run during their season. For example, three </a:t>
            </a:r>
            <a:r>
              <a:rPr lang="en-US" sz="3000" dirty="0" err="1">
                <a:solidFill>
                  <a:srgbClr val="262B62"/>
                </a:solidFill>
                <a:latin typeface="Akzidenz Grotesk BE Bold" panose="02000503050000020004" pitchFamily="50" charset="0"/>
              </a:rPr>
              <a:t>faires</a:t>
            </a:r>
            <a:r>
              <a:rPr lang="en-US" sz="3000" dirty="0">
                <a:solidFill>
                  <a:srgbClr val="262B62"/>
                </a:solidFill>
                <a:latin typeface="Akzidenz Grotesk BE Bold" panose="02000503050000020004" pitchFamily="50" charset="0"/>
              </a:rPr>
              <a:t> run for exactly 10 days. What is the total number of </a:t>
            </a:r>
            <a:r>
              <a:rPr lang="en-US" sz="3000" dirty="0" err="1">
                <a:solidFill>
                  <a:srgbClr val="262B62"/>
                </a:solidFill>
                <a:latin typeface="Akzidenz Grotesk BE Bold" panose="02000503050000020004" pitchFamily="50" charset="0"/>
              </a:rPr>
              <a:t>faires</a:t>
            </a:r>
            <a:r>
              <a:rPr lang="en-US" sz="3000" dirty="0">
                <a:solidFill>
                  <a:srgbClr val="262B62"/>
                </a:solidFill>
                <a:latin typeface="Akzidenz Grotesk BE Bold" panose="02000503050000020004" pitchFamily="50" charset="0"/>
              </a:rPr>
              <a:t> that run more than 14 days? </a:t>
            </a:r>
            <a:endParaRPr lang="en-US" sz="3000" b="1" dirty="0">
              <a:solidFill>
                <a:srgbClr val="262B62"/>
              </a:solidFill>
              <a:latin typeface="Akzidenz Grotesk BE Bold" panose="02000503050000020004" pitchFamily="50" charset="0"/>
              <a:cs typeface="Arial" panose="020B060402020202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56ACA40F-A182-4A70-AD2F-015C38595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286" y="4213466"/>
            <a:ext cx="4245427" cy="2001250"/>
          </a:xfrm>
          <a:prstGeom prst="rect">
            <a:avLst/>
          </a:prstGeom>
        </p:spPr>
      </p:pic>
    </p:spTree>
    <p:extLst>
      <p:ext uri="{BB962C8B-B14F-4D97-AF65-F5344CB8AC3E}">
        <p14:creationId xmlns:p14="http://schemas.microsoft.com/office/powerpoint/2010/main" val="28875738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17 </a:t>
            </a:r>
            <a:r>
              <a:rPr lang="en-US" sz="5000" b="1" dirty="0" err="1">
                <a:solidFill>
                  <a:srgbClr val="EF3125"/>
                </a:solidFill>
                <a:latin typeface="Akzidenz Grotesk BE Bold" panose="02000503050000020004" pitchFamily="50" charset="0"/>
                <a:cs typeface="Arial" panose="020B0604020202020204" pitchFamily="34" charset="0"/>
              </a:rPr>
              <a:t>faires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92135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35862"/>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A bag of mixed peanuts and cashews contains two pounds of peanuts that cost $3 per pound and one pound of cashews that costs $6 per pound. How much should the bag of mixed peanuts and cashews cost? </a:t>
            </a:r>
            <a:endParaRPr lang="en-US" sz="4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7631800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√50 + √75 lies between two consecutive integers, </a:t>
            </a:r>
            <a:r>
              <a:rPr lang="en-US" sz="5000" i="1" dirty="0">
                <a:solidFill>
                  <a:srgbClr val="262B62"/>
                </a:solidFill>
                <a:latin typeface="Akzidenz Grotesk BE Bold" panose="02000503050000020004" pitchFamily="50" charset="0"/>
              </a:rPr>
              <a:t>a</a:t>
            </a:r>
            <a:r>
              <a:rPr lang="en-US" sz="5000" dirty="0">
                <a:solidFill>
                  <a:srgbClr val="262B62"/>
                </a:solidFill>
                <a:latin typeface="Akzidenz Grotesk BE Bold" panose="02000503050000020004" pitchFamily="50" charset="0"/>
              </a:rPr>
              <a:t> and </a:t>
            </a:r>
            <a:r>
              <a:rPr lang="en-US" sz="5000" i="1" dirty="0">
                <a:solidFill>
                  <a:srgbClr val="262B62"/>
                </a:solidFill>
                <a:latin typeface="Akzidenz Grotesk BE Bold" panose="02000503050000020004" pitchFamily="50" charset="0"/>
              </a:rPr>
              <a:t>b</a:t>
            </a:r>
            <a:r>
              <a:rPr lang="en-US" sz="5000" dirty="0">
                <a:solidFill>
                  <a:srgbClr val="262B62"/>
                </a:solidFill>
                <a:latin typeface="Akzidenz Grotesk BE Bold" panose="02000503050000020004" pitchFamily="50" charset="0"/>
              </a:rPr>
              <a:t>, where </a:t>
            </a:r>
            <a:r>
              <a:rPr lang="en-US" sz="5000" i="1" dirty="0">
                <a:solidFill>
                  <a:srgbClr val="262B62"/>
                </a:solidFill>
                <a:latin typeface="Akzidenz Grotesk BE Bold" panose="02000503050000020004" pitchFamily="50" charset="0"/>
              </a:rPr>
              <a:t>a</a:t>
            </a:r>
            <a:r>
              <a:rPr lang="en-US" sz="5000" dirty="0">
                <a:solidFill>
                  <a:srgbClr val="262B62"/>
                </a:solidFill>
                <a:latin typeface="Akzidenz Grotesk BE Bold" panose="02000503050000020004" pitchFamily="50" charset="0"/>
              </a:rPr>
              <a:t> &lt; </a:t>
            </a:r>
            <a:r>
              <a:rPr lang="en-US" sz="5000" i="1" dirty="0">
                <a:solidFill>
                  <a:srgbClr val="262B62"/>
                </a:solidFill>
                <a:latin typeface="Akzidenz Grotesk BE Bold" panose="02000503050000020004" pitchFamily="50" charset="0"/>
              </a:rPr>
              <a:t>b</a:t>
            </a:r>
            <a:r>
              <a:rPr lang="en-US" sz="5000" dirty="0">
                <a:solidFill>
                  <a:srgbClr val="262B62"/>
                </a:solidFill>
                <a:latin typeface="Akzidenz Grotesk BE Bold" panose="02000503050000020004" pitchFamily="50" charset="0"/>
              </a:rPr>
              <a:t>. What is the value of </a:t>
            </a:r>
            <a:r>
              <a:rPr lang="en-US" sz="5000" i="1" dirty="0">
                <a:solidFill>
                  <a:srgbClr val="262B62"/>
                </a:solidFill>
                <a:latin typeface="Akzidenz Grotesk BE Bold" panose="02000503050000020004" pitchFamily="50" charset="0"/>
              </a:rPr>
              <a:t>b</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214802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16</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3671696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57361"/>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Twenty-six people, numbered consecutively 1 through 26, are seated equally spaced around a circular table. Which numbered person is seated directly across from person number 9?</a:t>
            </a:r>
            <a:endParaRPr lang="en-US" sz="4500" b="1" i="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005784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231658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87681" y="1280577"/>
            <a:ext cx="5114743"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Isosceles triangle </a:t>
            </a:r>
            <a:r>
              <a:rPr lang="en-US" sz="4500" i="1" dirty="0">
                <a:solidFill>
                  <a:srgbClr val="262B62"/>
                </a:solidFill>
                <a:latin typeface="Akzidenz Grotesk BE Bold" panose="02000503050000020004" pitchFamily="50" charset="0"/>
              </a:rPr>
              <a:t>XYZ</a:t>
            </a:r>
            <a:r>
              <a:rPr lang="en-US" sz="4500" dirty="0">
                <a:solidFill>
                  <a:srgbClr val="262B62"/>
                </a:solidFill>
                <a:latin typeface="Akzidenz Grotesk BE Bold" panose="02000503050000020004" pitchFamily="50" charset="0"/>
              </a:rPr>
              <a:t> is inscribed in circle </a:t>
            </a:r>
            <a:r>
              <a:rPr lang="en-US" sz="4500" i="1" dirty="0">
                <a:solidFill>
                  <a:srgbClr val="262B62"/>
                </a:solidFill>
                <a:latin typeface="Akzidenz Grotesk BE Bold" panose="02000503050000020004" pitchFamily="50" charset="0"/>
              </a:rPr>
              <a:t>Q</a:t>
            </a:r>
            <a:r>
              <a:rPr lang="en-US" sz="4500" dirty="0">
                <a:solidFill>
                  <a:srgbClr val="262B62"/>
                </a:solidFill>
                <a:latin typeface="Akzidenz Grotesk BE Bold" panose="02000503050000020004" pitchFamily="50" charset="0"/>
              </a:rPr>
              <a:t>, as shown. If diameter </a:t>
            </a:r>
            <a:r>
              <a:rPr lang="en-US" sz="4500" i="1" dirty="0">
                <a:solidFill>
                  <a:srgbClr val="262B62"/>
                </a:solidFill>
                <a:latin typeface="Akzidenz Grotesk BE Bold" panose="02000503050000020004" pitchFamily="50" charset="0"/>
              </a:rPr>
              <a:t>XZ</a:t>
            </a:r>
            <a:r>
              <a:rPr lang="en-US" sz="4500" dirty="0">
                <a:solidFill>
                  <a:srgbClr val="262B62"/>
                </a:solidFill>
                <a:latin typeface="Akzidenz Grotesk BE Bold" panose="02000503050000020004" pitchFamily="50" charset="0"/>
              </a:rPr>
              <a:t> is 2 inches, what is the area of △</a:t>
            </a:r>
            <a:r>
              <a:rPr lang="en-US" sz="4500" i="1" dirty="0">
                <a:solidFill>
                  <a:srgbClr val="262B62"/>
                </a:solidFill>
                <a:latin typeface="Akzidenz Grotesk BE Bold" panose="02000503050000020004" pitchFamily="50" charset="0"/>
              </a:rPr>
              <a:t>XYZ</a:t>
            </a:r>
            <a:r>
              <a:rPr lang="en-US" sz="4500" dirty="0">
                <a:solidFill>
                  <a:srgbClr val="262B62"/>
                </a:solidFill>
                <a:latin typeface="Akzidenz Grotesk BE Bold" panose="02000503050000020004" pitchFamily="50" charset="0"/>
              </a:rPr>
              <a:t>?</a:t>
            </a:r>
            <a:endParaRPr lang="en-US" sz="4500" b="1" dirty="0">
              <a:solidFill>
                <a:srgbClr val="262B62"/>
              </a:solidFill>
              <a:latin typeface="Akzidenz Grotesk BE Bold" panose="02000503050000020004" pitchFamily="50" charset="0"/>
              <a:cs typeface="Arial" panose="020B0604020202020204" pitchFamily="34" charset="0"/>
            </a:endParaRPr>
          </a:p>
        </p:txBody>
      </p:sp>
      <p:pic>
        <p:nvPicPr>
          <p:cNvPr id="3" name="Picture 2" descr="A close up of a person&#10;&#10;Description automatically generated">
            <a:extLst>
              <a:ext uri="{FF2B5EF4-FFF2-40B4-BE49-F238E27FC236}">
                <a16:creationId xmlns:a16="http://schemas.microsoft.com/office/drawing/2014/main" id="{F1787AC7-41D2-4C4E-8CA9-9B9142D8F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424" y="2046412"/>
            <a:ext cx="3201129" cy="3175724"/>
          </a:xfrm>
          <a:prstGeom prst="rect">
            <a:avLst/>
          </a:prstGeom>
        </p:spPr>
      </p:pic>
      <p:sp>
        <p:nvSpPr>
          <p:cNvPr id="4" name="TextBox 3">
            <a:extLst>
              <a:ext uri="{FF2B5EF4-FFF2-40B4-BE49-F238E27FC236}">
                <a16:creationId xmlns:a16="http://schemas.microsoft.com/office/drawing/2014/main" id="{14088F77-FA9C-478C-8967-9B29B22229B2}"/>
              </a:ext>
            </a:extLst>
          </p:cNvPr>
          <p:cNvSpPr txBox="1"/>
          <p:nvPr/>
        </p:nvSpPr>
        <p:spPr>
          <a:xfrm>
            <a:off x="6848670" y="3724217"/>
            <a:ext cx="382554"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Q</a:t>
            </a:r>
          </a:p>
        </p:txBody>
      </p:sp>
      <p:sp>
        <p:nvSpPr>
          <p:cNvPr id="6" name="TextBox 5">
            <a:extLst>
              <a:ext uri="{FF2B5EF4-FFF2-40B4-BE49-F238E27FC236}">
                <a16:creationId xmlns:a16="http://schemas.microsoft.com/office/drawing/2014/main" id="{621BD462-D289-4DDA-BAE1-B30B0C6B6776}"/>
              </a:ext>
            </a:extLst>
          </p:cNvPr>
          <p:cNvSpPr txBox="1"/>
          <p:nvPr/>
        </p:nvSpPr>
        <p:spPr>
          <a:xfrm>
            <a:off x="8538236" y="3402058"/>
            <a:ext cx="382554"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Z</a:t>
            </a:r>
          </a:p>
        </p:txBody>
      </p:sp>
      <p:sp>
        <p:nvSpPr>
          <p:cNvPr id="7" name="TextBox 6">
            <a:extLst>
              <a:ext uri="{FF2B5EF4-FFF2-40B4-BE49-F238E27FC236}">
                <a16:creationId xmlns:a16="http://schemas.microsoft.com/office/drawing/2014/main" id="{BADA6275-F41B-4ECA-86A5-5076B2850009}"/>
              </a:ext>
            </a:extLst>
          </p:cNvPr>
          <p:cNvSpPr txBox="1"/>
          <p:nvPr/>
        </p:nvSpPr>
        <p:spPr>
          <a:xfrm>
            <a:off x="6809793" y="1677080"/>
            <a:ext cx="382554"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Y</a:t>
            </a:r>
          </a:p>
        </p:txBody>
      </p:sp>
      <p:sp>
        <p:nvSpPr>
          <p:cNvPr id="8" name="TextBox 7">
            <a:extLst>
              <a:ext uri="{FF2B5EF4-FFF2-40B4-BE49-F238E27FC236}">
                <a16:creationId xmlns:a16="http://schemas.microsoft.com/office/drawing/2014/main" id="{5BBB8974-A151-46F0-9F19-44DB112976C8}"/>
              </a:ext>
            </a:extLst>
          </p:cNvPr>
          <p:cNvSpPr txBox="1"/>
          <p:nvPr/>
        </p:nvSpPr>
        <p:spPr>
          <a:xfrm>
            <a:off x="5085187" y="3402058"/>
            <a:ext cx="382554"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X</a:t>
            </a:r>
          </a:p>
        </p:txBody>
      </p:sp>
    </p:spTree>
    <p:extLst>
      <p:ext uri="{BB962C8B-B14F-4D97-AF65-F5344CB8AC3E}">
        <p14:creationId xmlns:p14="http://schemas.microsoft.com/office/powerpoint/2010/main" val="10181210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 square inch</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140748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sum of all positive integer values of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for which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+8)/</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is an integer?</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6413339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15</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298200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354563" y="1254480"/>
            <a:ext cx="8416213"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Eight toy camels and three toy pigs cost Gary $85. Twelve toy camels cost Larry $96. Assuming everyone bought their toys at the same store and there were no discounts, what is the cost of two toy pigs? </a:t>
            </a:r>
            <a:endParaRPr lang="en-US" sz="4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9200024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$14</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95236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9410602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15874"/>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different, positive three-digit numbers can be made using any three of the following five digits: 1, 2, 2, 3 and 3?</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3648311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18 numbers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747809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largest integer whose cube is less than 10,000?</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2576982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1466216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Calculate the following sum: 12,345 + 23,456 + 34,567. Now add together the five digits of that sum. What is the result?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6940315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24</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3922401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76520"/>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 triangle has three different integer side lengths and a perimeter of 20 units. What is the maximum length of any one side?</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9806577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9 units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4185219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80939"/>
            <a:ext cx="8132797"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Lily is going to the movies with Abby, Bea and Jaclyn. Abby wants to sit at the end of a row, and Bea only cares that she is seated next to Jaclyn. In how many different ways can the girls be seated in a single row that has only four seats?</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642597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8 ways</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793794462"/>
      </p:ext>
    </p:extLst>
  </p:cSld>
  <p:clrMapOvr>
    <a:masterClrMapping/>
  </p:clrMapOvr>
</p:sld>
</file>

<file path=ppt/theme/theme1.xml><?xml version="1.0" encoding="utf-8"?>
<a:theme xmlns:a="http://schemas.openxmlformats.org/drawingml/2006/main" name="Office Theme">
  <a:themeElements>
    <a:clrScheme name="MATHCOUNT Club">
      <a:dk1>
        <a:sysClr val="windowText" lastClr="000000"/>
      </a:dk1>
      <a:lt1>
        <a:sysClr val="window" lastClr="FFFFFF"/>
      </a:lt1>
      <a:dk2>
        <a:srgbClr val="44546A"/>
      </a:dk2>
      <a:lt2>
        <a:srgbClr val="E7E6E6"/>
      </a:lt2>
      <a:accent1>
        <a:srgbClr val="03BFD7"/>
      </a:accent1>
      <a:accent2>
        <a:srgbClr val="ED1C24"/>
      </a:accent2>
      <a:accent3>
        <a:srgbClr val="A5A5A5"/>
      </a:accent3>
      <a:accent4>
        <a:srgbClr val="F37021"/>
      </a:accent4>
      <a:accent5>
        <a:srgbClr val="262262"/>
      </a:accent5>
      <a:accent6>
        <a:srgbClr val="00A4C3"/>
      </a:accent6>
      <a:hlink>
        <a:srgbClr val="00A4C3"/>
      </a:hlink>
      <a:folHlink>
        <a:srgbClr val="4F487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3970</TotalTime>
  <Words>22972</Words>
  <Application>Microsoft Office PowerPoint</Application>
  <PresentationFormat>On-screen Show (4:3)</PresentationFormat>
  <Paragraphs>409</Paragraphs>
  <Slides>125</Slides>
  <Notes>125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125</vt:i4>
      </vt:variant>
    </vt:vector>
  </HeadingPairs>
  <TitlesOfParts>
    <vt:vector size="131" baseType="lpstr">
      <vt:lpstr>Brusher</vt:lpstr>
      <vt:lpstr>Arial</vt:lpstr>
      <vt:lpstr>Calibri</vt:lpstr>
      <vt:lpstr>Akzidenz Grotesk BE Bold</vt:lpstr>
      <vt:lpstr>Akzidenz Grotesk BE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DiGioia</dc:creator>
  <cp:lastModifiedBy>Michelle LeFrancois</cp:lastModifiedBy>
  <cp:revision>259</cp:revision>
  <cp:lastPrinted>2016-11-09T18:45:20Z</cp:lastPrinted>
  <dcterms:created xsi:type="dcterms:W3CDTF">2013-07-18T21:46:03Z</dcterms:created>
  <dcterms:modified xsi:type="dcterms:W3CDTF">2020-07-16T15:25:35Z</dcterms:modified>
</cp:coreProperties>
</file>